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314" r:id="rId3"/>
    <p:sldId id="312" r:id="rId4"/>
    <p:sldId id="259" r:id="rId5"/>
    <p:sldId id="258" r:id="rId6"/>
    <p:sldId id="302" r:id="rId7"/>
    <p:sldId id="260" r:id="rId8"/>
    <p:sldId id="319" r:id="rId9"/>
    <p:sldId id="317" r:id="rId10"/>
    <p:sldId id="291" r:id="rId11"/>
    <p:sldId id="293" r:id="rId12"/>
    <p:sldId id="294" r:id="rId13"/>
    <p:sldId id="301" r:id="rId14"/>
    <p:sldId id="316" r:id="rId15"/>
    <p:sldId id="303" r:id="rId16"/>
    <p:sldId id="278" r:id="rId17"/>
    <p:sldId id="282" r:id="rId18"/>
    <p:sldId id="307" r:id="rId19"/>
    <p:sldId id="308" r:id="rId20"/>
    <p:sldId id="320" r:id="rId21"/>
    <p:sldId id="326" r:id="rId22"/>
    <p:sldId id="287" r:id="rId23"/>
    <p:sldId id="327" r:id="rId24"/>
    <p:sldId id="286" r:id="rId25"/>
    <p:sldId id="262" r:id="rId26"/>
    <p:sldId id="272" r:id="rId27"/>
    <p:sldId id="263" r:id="rId28"/>
    <p:sldId id="288" r:id="rId29"/>
    <p:sldId id="313" r:id="rId30"/>
    <p:sldId id="322" r:id="rId31"/>
    <p:sldId id="323" r:id="rId32"/>
    <p:sldId id="324" r:id="rId33"/>
    <p:sldId id="325" r:id="rId34"/>
  </p:sldIdLst>
  <p:sldSz cx="9144000" cy="6858000" type="screen4x3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C0C0"/>
    <a:srgbClr val="0000FF"/>
    <a:srgbClr val="008000"/>
    <a:srgbClr val="33CC33"/>
    <a:srgbClr val="FF0000"/>
    <a:srgbClr val="000000"/>
    <a:srgbClr val="FFFF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0" autoAdjust="0"/>
    <p:restoredTop sz="91456" autoAdjust="0"/>
  </p:normalViewPr>
  <p:slideViewPr>
    <p:cSldViewPr>
      <p:cViewPr varScale="1">
        <p:scale>
          <a:sx n="67" d="100"/>
          <a:sy n="67" d="100"/>
        </p:scale>
        <p:origin x="-145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6" d="100"/>
        <a:sy n="86" d="100"/>
      </p:scale>
      <p:origin x="0" y="23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noProof="0" smtClean="0"/>
              <a:t>Click to edit Master text styles</a:t>
            </a:r>
          </a:p>
          <a:p>
            <a:pPr lvl="1"/>
            <a:r>
              <a:rPr lang="en-CA" noProof="0" smtClean="0"/>
              <a:t>Second level</a:t>
            </a:r>
          </a:p>
          <a:p>
            <a:pPr lvl="2"/>
            <a:r>
              <a:rPr lang="en-CA" noProof="0" smtClean="0"/>
              <a:t>Third level</a:t>
            </a:r>
          </a:p>
          <a:p>
            <a:pPr lvl="3"/>
            <a:r>
              <a:rPr lang="en-CA" noProof="0" smtClean="0"/>
              <a:t>Fourth level</a:t>
            </a:r>
          </a:p>
          <a:p>
            <a:pPr lvl="4"/>
            <a:r>
              <a:rPr lang="en-CA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E378687-821F-47D8-810F-DCC7190BF995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285678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E378687-821F-47D8-810F-DCC7190BF995}" type="slidenum">
              <a:rPr lang="en-CA" smtClean="0"/>
              <a:pPr>
                <a:defRPr/>
              </a:pPr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3819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CA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35618-707B-4F7A-8C84-56140B5619E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D266C-67FE-42E5-971D-16BDD672C876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000" b="1" cap="all" baseline="0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79951-A115-41F9-A0F3-8D469502483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C3750-2411-4366-B2C8-5075A5363171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C5A2BD-AB6E-4E30-931E-33ECBF3EB7C8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FBC389-49C5-4EF9-BED4-37C0788EAE20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9A706C-C4C3-4FC3-8B43-F9BE1E1C6A6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C6894-4AD2-45DA-9DEF-8CF57AAE19AA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26C829-0FCF-41E5-A3FA-72841B25F949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54C963-3A2F-432C-B5A6-351696C23029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96493-D0D9-4EF6-8330-FD7DEE3BB40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dirty="0" smtClean="0"/>
              <a:t>Click to edit Master text styles</a:t>
            </a:r>
          </a:p>
          <a:p>
            <a:pPr lvl="1"/>
            <a:r>
              <a:rPr lang="en-CA" dirty="0" smtClean="0"/>
              <a:t>Second level</a:t>
            </a:r>
          </a:p>
          <a:p>
            <a:pPr lvl="2"/>
            <a:r>
              <a:rPr lang="en-CA" dirty="0" smtClean="0"/>
              <a:t>Third level</a:t>
            </a:r>
          </a:p>
          <a:p>
            <a:pPr lvl="3"/>
            <a:r>
              <a:rPr lang="en-CA" dirty="0" smtClean="0"/>
              <a:t>Fourth level</a:t>
            </a:r>
          </a:p>
          <a:p>
            <a:pPr lvl="4"/>
            <a:r>
              <a:rPr lang="en-CA" dirty="0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27631FC-8021-44CC-8050-62CFDDE892C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effectLst/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8000"/>
          </a:solidFill>
          <a:effectLst>
            <a:outerShdw blurRad="38100" dist="38100" dir="2700000" algn="tl">
              <a:srgbClr val="000000"/>
            </a:outerShdw>
          </a:effectLst>
          <a:latin typeface="Rockwell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8000"/>
          </a:solidFill>
          <a:effectLst>
            <a:outerShdw blurRad="38100" dist="38100" dir="2700000" algn="tl">
              <a:srgbClr val="000000"/>
            </a:outerShdw>
          </a:effectLst>
          <a:latin typeface="Rockwell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8000"/>
          </a:solidFill>
          <a:effectLst>
            <a:outerShdw blurRad="38100" dist="38100" dir="2700000" algn="tl">
              <a:srgbClr val="000000"/>
            </a:outerShdw>
          </a:effectLst>
          <a:latin typeface="Rockwell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8000"/>
          </a:solidFill>
          <a:effectLst>
            <a:outerShdw blurRad="38100" dist="38100" dir="2700000" algn="tl">
              <a:srgbClr val="000000"/>
            </a:outerShdw>
          </a:effectLst>
          <a:latin typeface="Rockwell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mapq.st/?q=49.8198,-116.6104667&amp;zoom=6" TargetMode="External"/><Relationship Id="rId13" Type="http://schemas.openxmlformats.org/officeDocument/2006/relationships/hyperlink" Target="http://mapq.st/?q=49.1915512,-115.1503982&amp;zoom=6" TargetMode="External"/><Relationship Id="rId18" Type="http://schemas.openxmlformats.org/officeDocument/2006/relationships/hyperlink" Target="http://mapq.st/?q=49.0503,-117.9296333&amp;zoom=6" TargetMode="External"/><Relationship Id="rId3" Type="http://schemas.openxmlformats.org/officeDocument/2006/relationships/hyperlink" Target="http://mapq.st/?q=49.6130833,-118.4681333&amp;zoom=6" TargetMode="External"/><Relationship Id="rId21" Type="http://schemas.openxmlformats.org/officeDocument/2006/relationships/hyperlink" Target="http://mapq.st/?q=49.2741,-118.4138333&amp;zoom=6" TargetMode="External"/><Relationship Id="rId7" Type="http://schemas.openxmlformats.org/officeDocument/2006/relationships/hyperlink" Target="http://mapq.st/?q=49.5503005,-116.5723037&amp;zoom=6" TargetMode="External"/><Relationship Id="rId12" Type="http://schemas.openxmlformats.org/officeDocument/2006/relationships/image" Target="../media/image3.png"/><Relationship Id="rId17" Type="http://schemas.openxmlformats.org/officeDocument/2006/relationships/hyperlink" Target="http://mapq.st/?q=51.1606333,-117.0995333&amp;zoom=6" TargetMode="External"/><Relationship Id="rId2" Type="http://schemas.openxmlformats.org/officeDocument/2006/relationships/hyperlink" Target="http://mapq.st/?q=50.3620167,-117.1921667&amp;zoom=6" TargetMode="External"/><Relationship Id="rId16" Type="http://schemas.openxmlformats.org/officeDocument/2006/relationships/hyperlink" Target="http://mapq.st/?q=49.187,-115.5936667&amp;zoom=6" TargetMode="External"/><Relationship Id="rId20" Type="http://schemas.openxmlformats.org/officeDocument/2006/relationships/hyperlink" Target="http://mapq.st/?q=49.0738667,-119.0062167&amp;zoom=6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mapq.st/?q=51.9572667,-117.3898333&amp;zoom=6" TargetMode="External"/><Relationship Id="rId11" Type="http://schemas.openxmlformats.org/officeDocument/2006/relationships/hyperlink" Target="http://mapq.st/?q=49.8971176,-116.3049163&amp;zoom=6" TargetMode="External"/><Relationship Id="rId24" Type="http://schemas.openxmlformats.org/officeDocument/2006/relationships/hyperlink" Target="http://mapq.st/?q=49.1594,-116.67025&amp;zoom=6" TargetMode="External"/><Relationship Id="rId5" Type="http://schemas.openxmlformats.org/officeDocument/2006/relationships/hyperlink" Target="http://mapq.st/?q=49.5085833,-116.5935333&amp;zoom=6" TargetMode="External"/><Relationship Id="rId15" Type="http://schemas.openxmlformats.org/officeDocument/2006/relationships/hyperlink" Target="http://mapq.st/?q=49.0663667,-115.5768&amp;zoom=6" TargetMode="External"/><Relationship Id="rId23" Type="http://schemas.openxmlformats.org/officeDocument/2006/relationships/hyperlink" Target="http://mapq.st/?q=49.6208839,-117.2310867&amp;zoom=6" TargetMode="External"/><Relationship Id="rId10" Type="http://schemas.openxmlformats.org/officeDocument/2006/relationships/hyperlink" Target="http://mapq.st/?q=50.6538667,-117.6872167&amp;zoom=6" TargetMode="External"/><Relationship Id="rId19" Type="http://schemas.openxmlformats.org/officeDocument/2006/relationships/hyperlink" Target="http://mapq.st/?q=49.5283,-117.9766833&amp;zoom=6" TargetMode="External"/><Relationship Id="rId4" Type="http://schemas.openxmlformats.org/officeDocument/2006/relationships/hyperlink" Target="http://mapq.st/?q=49.38255,-118.2863333&amp;zoom=6" TargetMode="External"/><Relationship Id="rId9" Type="http://schemas.openxmlformats.org/officeDocument/2006/relationships/hyperlink" Target="http://mapq.st/?q=49.3871002,-116.5172348&amp;zoom=6" TargetMode="External"/><Relationship Id="rId14" Type="http://schemas.openxmlformats.org/officeDocument/2006/relationships/image" Target="../media/image4.png"/><Relationship Id="rId22" Type="http://schemas.openxmlformats.org/officeDocument/2006/relationships/hyperlink" Target="http://mapq.st/?q=49.1559667,-118.1181333&amp;zoom=6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808"/>
            <a:ext cx="4547461" cy="68211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1752599"/>
            <a:ext cx="6019800" cy="990601"/>
          </a:xfrm>
          <a:solidFill>
            <a:srgbClr val="C0C0C0">
              <a:alpha val="50196"/>
            </a:srgbClr>
          </a:solidFill>
        </p:spPr>
        <p:txBody>
          <a:bodyPr/>
          <a:lstStyle/>
          <a:p>
            <a:pPr eaLnBrk="1" hangingPunct="1">
              <a:defRPr/>
            </a:pPr>
            <a:r>
              <a:rPr lang="en-CA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Fire and Forest health</a:t>
            </a: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1752600" y="3456122"/>
            <a:ext cx="5410200" cy="1496878"/>
          </a:xfrm>
          <a:solidFill>
            <a:srgbClr val="C0C0C0">
              <a:alpha val="50196"/>
            </a:srgbClr>
          </a:solidFill>
          <a:ln>
            <a:noFill/>
          </a:ln>
        </p:spPr>
        <p:txBody>
          <a:bodyPr/>
          <a:lstStyle/>
          <a:p>
            <a:pPr eaLnBrk="1" hangingPunct="1"/>
            <a:r>
              <a:rPr lang="en-U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Agents, impacts and mitigation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170" y="3299847"/>
            <a:ext cx="5337230" cy="35581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81000"/>
            <a:ext cx="4267200" cy="868362"/>
          </a:xfrm>
          <a:solidFill>
            <a:srgbClr val="C0C0C0">
              <a:alpha val="50196"/>
            </a:srgbClr>
          </a:solidFill>
        </p:spPr>
        <p:txBody>
          <a:bodyPr/>
          <a:lstStyle/>
          <a:p>
            <a:r>
              <a:rPr lang="en-CA" dirty="0"/>
              <a:t>Objectives - </a:t>
            </a:r>
            <a:r>
              <a:rPr lang="en-CA" dirty="0" smtClean="0"/>
              <a:t>Discussion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6934200" cy="4525963"/>
          </a:xfrm>
          <a:noFill/>
        </p:spPr>
        <p:txBody>
          <a:bodyPr/>
          <a:lstStyle/>
          <a:p>
            <a:pPr lvl="0"/>
            <a:r>
              <a:rPr lang="en-CA" sz="2400" dirty="0" smtClean="0"/>
              <a:t>How to approach and assess </a:t>
            </a:r>
            <a:r>
              <a:rPr lang="en-CA" sz="2400" dirty="0"/>
              <a:t>fire damage and potential </a:t>
            </a:r>
            <a:r>
              <a:rPr lang="en-CA" sz="2400" dirty="0" smtClean="0"/>
              <a:t>forest health impacts </a:t>
            </a:r>
            <a:r>
              <a:rPr lang="en-CA" sz="2400" dirty="0"/>
              <a:t>in </a:t>
            </a:r>
            <a:r>
              <a:rPr lang="en-CA" sz="2400" dirty="0" smtClean="0"/>
              <a:t>recently burned areas.</a:t>
            </a:r>
            <a:endParaRPr lang="en-CA" sz="2400" dirty="0"/>
          </a:p>
          <a:p>
            <a:pPr lvl="0"/>
            <a:r>
              <a:rPr lang="en-CA" sz="2400" dirty="0" smtClean="0"/>
              <a:t>Review </a:t>
            </a:r>
            <a:r>
              <a:rPr lang="en-CA" sz="2400" dirty="0"/>
              <a:t>management options to minimise </a:t>
            </a:r>
            <a:r>
              <a:rPr lang="en-CA" sz="2400" dirty="0" smtClean="0"/>
              <a:t>plantation damage and bark </a:t>
            </a:r>
            <a:r>
              <a:rPr lang="en-CA" sz="2400" dirty="0"/>
              <a:t>beetle impacts in high value stands</a:t>
            </a:r>
            <a:r>
              <a:rPr lang="en-CA" sz="2400" dirty="0" smtClean="0"/>
              <a:t>.</a:t>
            </a:r>
          </a:p>
          <a:p>
            <a:pPr lvl="0"/>
            <a:r>
              <a:rPr lang="en-CA" sz="2400" dirty="0" smtClean="0"/>
              <a:t>Whose responsibility, </a:t>
            </a:r>
          </a:p>
          <a:p>
            <a:pPr marL="0" lvl="0" indent="0">
              <a:buNone/>
            </a:pPr>
            <a:r>
              <a:rPr lang="en-CA" sz="2400" dirty="0" smtClean="0"/>
              <a:t>       who does the work</a:t>
            </a:r>
          </a:p>
          <a:p>
            <a:pPr marL="0" lvl="0" indent="0">
              <a:buNone/>
            </a:pPr>
            <a:r>
              <a:rPr lang="en-CA" sz="2400" dirty="0" smtClean="0"/>
              <a:t>       (Licensees, FFT, FH,</a:t>
            </a:r>
          </a:p>
          <a:p>
            <a:pPr marL="0" lvl="0" indent="0">
              <a:buNone/>
            </a:pPr>
            <a:r>
              <a:rPr lang="en-CA" sz="2400" dirty="0" smtClean="0"/>
              <a:t>        Consultants)?</a:t>
            </a:r>
          </a:p>
          <a:p>
            <a:pPr lvl="0"/>
            <a:r>
              <a:rPr lang="en-CA" sz="2400" dirty="0" smtClean="0"/>
              <a:t>Budget estimates for FH.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63689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00095"/>
              </p:ext>
            </p:extLst>
          </p:nvPr>
        </p:nvGraphicFramePr>
        <p:xfrm>
          <a:off x="838200" y="228600"/>
          <a:ext cx="6553202" cy="64769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3707"/>
                <a:gridCol w="2102894"/>
                <a:gridCol w="2102894"/>
                <a:gridCol w="1173707"/>
              </a:tblGrid>
              <a:tr h="26140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none" strike="noStrike" dirty="0">
                          <a:effectLst/>
                        </a:rPr>
                        <a:t>N60584 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>
                          <a:effectLst/>
                        </a:rPr>
                        <a:t>West of Rock Creek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>
                          <a:effectLst/>
                        </a:rPr>
                        <a:t>Aug 13, 2015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1600" u="none" strike="noStrike" dirty="0">
                          <a:effectLst/>
                        </a:rPr>
                        <a:t>4,534.00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</a:tr>
              <a:tr h="26140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none" strike="noStrike" dirty="0">
                          <a:effectLst/>
                        </a:rPr>
                        <a:t>N60585 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>
                          <a:effectLst/>
                        </a:rPr>
                        <a:t>Granby/Lynch Creek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>
                          <a:effectLst/>
                        </a:rPr>
                        <a:t>Aug 13, 2015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1600" u="none" strike="noStrike">
                          <a:effectLst/>
                        </a:rPr>
                        <a:t>1,966.00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</a:tr>
              <a:tr h="26140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none" strike="noStrike" dirty="0">
                          <a:effectLst/>
                        </a:rPr>
                        <a:t>N10741 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>
                          <a:effectLst/>
                        </a:rPr>
                        <a:t>Cherry Lake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>
                          <a:effectLst/>
                        </a:rPr>
                        <a:t>Aug 25, 2015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1600" u="none" strike="noStrike">
                          <a:effectLst/>
                        </a:rPr>
                        <a:t>1,250.00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</a:tr>
              <a:tr h="26140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none" strike="noStrike" dirty="0">
                          <a:effectLst/>
                        </a:rPr>
                        <a:t>N50600 </a:t>
                      </a:r>
                      <a:endParaRPr lang="en-CA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>
                          <a:effectLst/>
                        </a:rPr>
                        <a:t>Deer Creek Main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>
                          <a:effectLst/>
                        </a:rPr>
                        <a:t>Aug 14, 2015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1600" u="none" strike="noStrike">
                          <a:effectLst/>
                        </a:rPr>
                        <a:t>1,240.00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</a:tr>
              <a:tr h="26140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none" strike="noStrike">
                          <a:effectLst/>
                        </a:rPr>
                        <a:t>N70261 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 err="1">
                          <a:effectLst/>
                        </a:rPr>
                        <a:t>Sitkum</a:t>
                      </a:r>
                      <a:r>
                        <a:rPr lang="en-CA" sz="1600" u="none" strike="noStrike" dirty="0">
                          <a:effectLst/>
                        </a:rPr>
                        <a:t> Creek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>
                          <a:effectLst/>
                        </a:rPr>
                        <a:t>Jul 4, 2015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1600" u="none" strike="noStrike">
                          <a:effectLst/>
                        </a:rPr>
                        <a:t>777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</a:tr>
              <a:tr h="26140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none" strike="noStrike">
                          <a:effectLst/>
                        </a:rPr>
                        <a:t>N70624 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>
                          <a:effectLst/>
                        </a:rPr>
                        <a:t>Mt. </a:t>
                      </a:r>
                      <a:r>
                        <a:rPr lang="en-CA" sz="1600" u="none" strike="noStrike" dirty="0" err="1">
                          <a:effectLst/>
                        </a:rPr>
                        <a:t>Midgeley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>
                          <a:effectLst/>
                        </a:rPr>
                        <a:t>Aug 14, 2015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1600" u="none" strike="noStrike">
                          <a:effectLst/>
                        </a:rPr>
                        <a:t>480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</a:tr>
              <a:tr h="43567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sng" strike="noStrike">
                          <a:effectLst/>
                          <a:hlinkClick r:id="rId2"/>
                        </a:rPr>
                        <a:t>N70245 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>
                          <a:effectLst/>
                        </a:rPr>
                        <a:t>Poplar Creek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>
                          <a:effectLst/>
                        </a:rPr>
                        <a:t>Jul 2, 2015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1600" u="none" strike="noStrike">
                          <a:effectLst/>
                        </a:rPr>
                        <a:t>470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</a:tr>
              <a:tr h="26140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none" strike="noStrike">
                          <a:effectLst/>
                        </a:rPr>
                        <a:t>N60590 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>
                          <a:effectLst/>
                        </a:rPr>
                        <a:t>Paulson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>
                          <a:effectLst/>
                        </a:rPr>
                        <a:t>Aug 13, 2015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1600" u="none" strike="noStrike">
                          <a:effectLst/>
                        </a:rPr>
                        <a:t>320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</a:tr>
              <a:tr h="43567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sng" strike="noStrike">
                          <a:effectLst/>
                          <a:hlinkClick r:id="rId3"/>
                        </a:rPr>
                        <a:t>N60667 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>
                          <a:effectLst/>
                        </a:rPr>
                        <a:t>Blue Joint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>
                          <a:effectLst/>
                        </a:rPr>
                        <a:t>Aug 16, 2015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1600" u="none" strike="noStrike">
                          <a:effectLst/>
                        </a:rPr>
                        <a:t>303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</a:tr>
              <a:tr h="43567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sng" strike="noStrike">
                          <a:effectLst/>
                          <a:hlinkClick r:id="rId4"/>
                        </a:rPr>
                        <a:t>N60726 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>
                          <a:effectLst/>
                        </a:rPr>
                        <a:t>Mount Faith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>
                          <a:effectLst/>
                        </a:rPr>
                        <a:t>Aug 21, 2015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1600" u="none" strike="noStrike">
                          <a:effectLst/>
                        </a:rPr>
                        <a:t>270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</a:tr>
              <a:tr h="31949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sng" strike="noStrike">
                          <a:effectLst/>
                          <a:hlinkClick r:id="rId5"/>
                        </a:rPr>
                        <a:t>N10278 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>
                          <a:effectLst/>
                        </a:rPr>
                        <a:t>Redding Creek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>
                          <a:effectLst/>
                        </a:rPr>
                        <a:t>Jul 5, 2015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1600" u="none" strike="noStrike" dirty="0">
                          <a:effectLst/>
                        </a:rPr>
                        <a:t>250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</a:tr>
              <a:tr h="26140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none" strike="noStrike">
                          <a:effectLst/>
                        </a:rPr>
                        <a:t>N50577 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>
                          <a:effectLst/>
                        </a:rPr>
                        <a:t>Big Sheep Creek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>
                          <a:effectLst/>
                        </a:rPr>
                        <a:t>Aug 12, 2015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1600" u="none" strike="noStrike" dirty="0">
                          <a:effectLst/>
                        </a:rPr>
                        <a:t>227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</a:tr>
              <a:tr h="43567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sng" strike="noStrike">
                          <a:effectLst/>
                          <a:hlinkClick r:id="rId6"/>
                        </a:rPr>
                        <a:t>N40126 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>
                          <a:effectLst/>
                        </a:rPr>
                        <a:t>Bush River FSR 87km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>
                          <a:effectLst/>
                        </a:rPr>
                        <a:t>Jun 13, 2015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1600" u="none" strike="noStrike" dirty="0">
                          <a:effectLst/>
                        </a:rPr>
                        <a:t>209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</a:tr>
              <a:tr h="26140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none" strike="noStrike">
                          <a:effectLst/>
                        </a:rPr>
                        <a:t>N10262 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>
                          <a:effectLst/>
                        </a:rPr>
                        <a:t>White Creek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>
                          <a:effectLst/>
                        </a:rPr>
                        <a:t>Jul 4, 2015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1600" u="none" strike="noStrike" dirty="0">
                          <a:effectLst/>
                        </a:rPr>
                        <a:t>207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</a:tr>
              <a:tr h="31949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sng" strike="noStrike">
                          <a:effectLst/>
                          <a:hlinkClick r:id="rId7"/>
                        </a:rPr>
                        <a:t>N10307 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>
                          <a:effectLst/>
                        </a:rPr>
                        <a:t>Redding Creek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>
                          <a:effectLst/>
                        </a:rPr>
                        <a:t>Jul 8, 2015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1600" u="none" strike="noStrike" dirty="0">
                          <a:effectLst/>
                        </a:rPr>
                        <a:t>200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</a:tr>
              <a:tr h="31949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sng" strike="noStrike">
                          <a:effectLst/>
                          <a:hlinkClick r:id="rId8"/>
                        </a:rPr>
                        <a:t>N10279 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>
                          <a:effectLst/>
                        </a:rPr>
                        <a:t>West Fork St. Mary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>
                          <a:effectLst/>
                        </a:rPr>
                        <a:t>Jul 5, 2015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1600" u="none" strike="noStrike" dirty="0">
                          <a:effectLst/>
                        </a:rPr>
                        <a:t>189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</a:tr>
              <a:tr h="31949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sng" strike="noStrike">
                          <a:effectLst/>
                          <a:hlinkClick r:id="rId9"/>
                        </a:rPr>
                        <a:t>N70616 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>
                          <a:effectLst/>
                        </a:rPr>
                        <a:t>Mt Dickson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>
                          <a:effectLst/>
                        </a:rPr>
                        <a:t>Aug 14, 2015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1600" u="none" strike="noStrike" dirty="0">
                          <a:effectLst/>
                        </a:rPr>
                        <a:t>165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</a:tr>
              <a:tr h="31949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sng" strike="noStrike">
                          <a:effectLst/>
                          <a:hlinkClick r:id="rId10"/>
                        </a:rPr>
                        <a:t>N50255 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 err="1">
                          <a:effectLst/>
                        </a:rPr>
                        <a:t>Fullmer</a:t>
                      </a:r>
                      <a:r>
                        <a:rPr lang="en-CA" sz="1600" u="none" strike="noStrike" dirty="0">
                          <a:effectLst/>
                        </a:rPr>
                        <a:t> Creek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>
                          <a:effectLst/>
                        </a:rPr>
                        <a:t>Jul 4, 2015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1600" u="none" strike="noStrike" dirty="0">
                          <a:effectLst/>
                        </a:rPr>
                        <a:t>145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</a:tr>
              <a:tr h="26140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none" strike="noStrike">
                          <a:effectLst/>
                        </a:rPr>
                        <a:t>N10269 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 err="1">
                          <a:effectLst/>
                        </a:rPr>
                        <a:t>Baynes</a:t>
                      </a:r>
                      <a:r>
                        <a:rPr lang="en-CA" sz="1600" u="none" strike="noStrike" dirty="0">
                          <a:effectLst/>
                        </a:rPr>
                        <a:t> Lake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>
                          <a:effectLst/>
                        </a:rPr>
                        <a:t>Jul 4, 2015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1600" u="none" strike="noStrike" dirty="0">
                          <a:effectLst/>
                        </a:rPr>
                        <a:t>117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</a:tr>
              <a:tr h="26140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none" strike="noStrike">
                          <a:effectLst/>
                        </a:rPr>
                        <a:t>N20484 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 err="1">
                          <a:effectLst/>
                        </a:rPr>
                        <a:t>Spillimacheen</a:t>
                      </a:r>
                      <a:r>
                        <a:rPr lang="en-CA" sz="1600" u="none" strike="noStrike" dirty="0">
                          <a:effectLst/>
                        </a:rPr>
                        <a:t> River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>
                          <a:effectLst/>
                        </a:rPr>
                        <a:t>Jul 21, 2015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1600" u="none" strike="noStrike" dirty="0">
                          <a:effectLst/>
                        </a:rPr>
                        <a:t>115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</a:tr>
              <a:tr h="261403">
                <a:tc>
                  <a:txBody>
                    <a:bodyPr/>
                    <a:lstStyle/>
                    <a:p>
                      <a:pPr algn="l" fontAlgn="b"/>
                      <a:r>
                        <a:rPr lang="en-CA" sz="1600" u="none" strike="noStrike">
                          <a:effectLst/>
                        </a:rPr>
                        <a:t>N10482 </a:t>
                      </a:r>
                      <a:endParaRPr lang="en-CA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 dirty="0">
                          <a:effectLst/>
                        </a:rPr>
                        <a:t>Ward Creek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CA" sz="1600" u="none" strike="noStrike">
                          <a:effectLst/>
                        </a:rPr>
                        <a:t>Jul 21, 2015</a:t>
                      </a:r>
                      <a:endParaRPr lang="en-CA" sz="1600" b="0" i="0" u="none" strike="noStrike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CA" sz="1600" u="none" strike="noStrike" dirty="0">
                          <a:effectLst/>
                        </a:rPr>
                        <a:t>110</a:t>
                      </a:r>
                      <a:endParaRPr lang="en-CA" sz="1600" b="0" i="0" u="none" strike="noStrike" dirty="0">
                        <a:solidFill>
                          <a:srgbClr val="111111"/>
                        </a:solidFill>
                        <a:effectLst/>
                        <a:latin typeface="Verdana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3080" name="Picture 52" descr="MapQuest">
            <a:hlinkClick r:id="rId11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2063750"/>
            <a:ext cx="106363" cy="10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50" descr="MapQuest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2132013"/>
            <a:ext cx="106363" cy="10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49" descr="MapQuest">
            <a:hlinkClick r:id="rId5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2278063"/>
            <a:ext cx="106363" cy="10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48" descr="MapQuest">
            <a:hlinkClick r:id="rId8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2063750"/>
            <a:ext cx="106363" cy="10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47" descr="MapQuest">
            <a:hlinkClick r:id="rId7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2063750"/>
            <a:ext cx="106363" cy="10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46" descr="MapQuest">
            <a:hlinkClick r:id="rId15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2132013"/>
            <a:ext cx="106363" cy="10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1" name="Picture 43" descr="MapQuest">
            <a:hlinkClick r:id="rId16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2132013"/>
            <a:ext cx="106363" cy="10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40" descr="MapQuest">
            <a:hlinkClick r:id="rId17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2422525"/>
            <a:ext cx="106363" cy="10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38" descr="MapQuest">
            <a:hlinkClick r:id="rId6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2132013"/>
            <a:ext cx="106363" cy="10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36" descr="MapQuest">
            <a:hlinkClick r:id="rId10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2063750"/>
            <a:ext cx="106363" cy="10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32" descr="MapQuest">
            <a:hlinkClick r:id="rId18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2132013"/>
            <a:ext cx="106363" cy="10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30" descr="MapQuest">
            <a:hlinkClick r:id="rId19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2063750"/>
            <a:ext cx="106363" cy="10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3" name="Picture 19" descr="MapQuest">
            <a:hlinkClick r:id="rId20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2063750"/>
            <a:ext cx="106363" cy="10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18" descr="MapQuest">
            <a:hlinkClick r:id="rId21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2063750"/>
            <a:ext cx="106363" cy="10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7" descr="MapQuest">
            <a:hlinkClick r:id="rId22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2063750"/>
            <a:ext cx="106363" cy="10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6" descr="MapQuest">
            <a:hlinkClick r:id="rId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2063750"/>
            <a:ext cx="106363" cy="10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4" descr="MapQuest">
            <a:hlinkClick r:id="rId4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2063750"/>
            <a:ext cx="106363" cy="10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Picture 13" descr="MapQuest">
            <a:hlinkClick r:id="rId2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2063750"/>
            <a:ext cx="106363" cy="10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9" name="Picture 10" descr="MapQuest">
            <a:hlinkClick r:id="rId2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2063750"/>
            <a:ext cx="106363" cy="10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4" descr="MapQuest">
            <a:hlinkClick r:id="rId9"/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2063750"/>
            <a:ext cx="106363" cy="10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3" descr="MapQuest">
            <a:hlinkClick r:id="rId24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2063750"/>
            <a:ext cx="106363" cy="10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93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199" y="3082871"/>
            <a:ext cx="5639197" cy="37751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CA" sz="2800" dirty="0" smtClean="0"/>
              <a:t>What are the factors determining impact?</a:t>
            </a:r>
            <a:endParaRPr lang="en-C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r>
              <a:rPr lang="en-CA" dirty="0" smtClean="0"/>
              <a:t>Tree size, age, vigour</a:t>
            </a:r>
          </a:p>
          <a:p>
            <a:r>
              <a:rPr lang="en-CA" dirty="0" smtClean="0"/>
              <a:t>Fire season</a:t>
            </a:r>
          </a:p>
          <a:p>
            <a:r>
              <a:rPr lang="en-CA" dirty="0" smtClean="0"/>
              <a:t>Severity</a:t>
            </a:r>
            <a:r>
              <a:rPr lang="en-CA" sz="2400" dirty="0" smtClean="0"/>
              <a:t>:</a:t>
            </a:r>
          </a:p>
          <a:p>
            <a:pPr lvl="1"/>
            <a:r>
              <a:rPr lang="en-CA" dirty="0" smtClean="0"/>
              <a:t>Foliage consumption, crown scorch, bud kill</a:t>
            </a:r>
          </a:p>
          <a:p>
            <a:pPr lvl="1"/>
            <a:r>
              <a:rPr lang="en-CA" dirty="0" smtClean="0"/>
              <a:t>Bole scorch height,</a:t>
            </a:r>
            <a:br>
              <a:rPr lang="en-CA" dirty="0" smtClean="0"/>
            </a:br>
            <a:r>
              <a:rPr lang="en-CA" dirty="0" smtClean="0"/>
              <a:t>circumference</a:t>
            </a:r>
            <a:br>
              <a:rPr lang="en-CA" dirty="0" smtClean="0"/>
            </a:br>
            <a:r>
              <a:rPr lang="en-CA" dirty="0" smtClean="0"/>
              <a:t>and depth</a:t>
            </a:r>
          </a:p>
          <a:p>
            <a:pPr lvl="1"/>
            <a:r>
              <a:rPr lang="en-CA" dirty="0" smtClean="0"/>
              <a:t>Ground layer</a:t>
            </a:r>
            <a:br>
              <a:rPr lang="en-CA" dirty="0" smtClean="0"/>
            </a:br>
            <a:r>
              <a:rPr lang="en-CA" dirty="0" smtClean="0"/>
              <a:t>consumption (LFH)</a:t>
            </a:r>
          </a:p>
          <a:p>
            <a:r>
              <a:rPr lang="en-CA" dirty="0" smtClean="0"/>
              <a:t>Beetle pressure</a:t>
            </a:r>
          </a:p>
          <a:p>
            <a:r>
              <a:rPr lang="en-CA" dirty="0" smtClean="0"/>
              <a:t>Drought?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49231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</a:t>
            </a:r>
            <a:r>
              <a:rPr lang="en-CA" dirty="0" smtClean="0"/>
              <a:t>can show </a:t>
            </a:r>
            <a:r>
              <a:rPr lang="en-CA" dirty="0"/>
              <a:t>up after a fire?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Seedling mortality</a:t>
            </a:r>
          </a:p>
          <a:p>
            <a:pPr lvl="1"/>
            <a:r>
              <a:rPr lang="en-CA" dirty="0" smtClean="0"/>
              <a:t>Rhizina</a:t>
            </a:r>
          </a:p>
          <a:p>
            <a:pPr lvl="1"/>
            <a:r>
              <a:rPr lang="en-CA" dirty="0" smtClean="0"/>
              <a:t>Black army cutworm (</a:t>
            </a:r>
            <a:r>
              <a:rPr lang="en-CA" i="1" dirty="0" smtClean="0"/>
              <a:t>Actebia fennica</a:t>
            </a:r>
            <a:r>
              <a:rPr lang="en-CA" dirty="0" smtClean="0"/>
              <a:t>)</a:t>
            </a:r>
          </a:p>
          <a:p>
            <a:r>
              <a:rPr lang="en-CA" dirty="0" smtClean="0"/>
              <a:t>In Douglas-fir</a:t>
            </a:r>
          </a:p>
          <a:p>
            <a:pPr lvl="1"/>
            <a:r>
              <a:rPr lang="en-CA" dirty="0" smtClean="0"/>
              <a:t>Douglas-fir beetle</a:t>
            </a:r>
          </a:p>
          <a:p>
            <a:r>
              <a:rPr lang="en-CA" dirty="0"/>
              <a:t>In Ponderosa pine</a:t>
            </a:r>
          </a:p>
          <a:p>
            <a:pPr lvl="1"/>
            <a:r>
              <a:rPr lang="en-CA" dirty="0"/>
              <a:t>Western pine beetle</a:t>
            </a:r>
          </a:p>
          <a:p>
            <a:pPr lvl="1"/>
            <a:r>
              <a:rPr lang="en-CA" dirty="0"/>
              <a:t>Red turpentine beetle</a:t>
            </a:r>
          </a:p>
          <a:p>
            <a:pPr lvl="1"/>
            <a:r>
              <a:rPr lang="en-CA" dirty="0" smtClean="0"/>
              <a:t>(Mountain </a:t>
            </a:r>
            <a:r>
              <a:rPr lang="en-CA" dirty="0"/>
              <a:t>pine </a:t>
            </a:r>
            <a:r>
              <a:rPr lang="en-CA" dirty="0" smtClean="0"/>
              <a:t>beetle?  IBM generally doesn’t like fire damaged trees)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4920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</a:t>
            </a:r>
            <a:r>
              <a:rPr lang="en-CA" dirty="0" smtClean="0"/>
              <a:t>can show </a:t>
            </a:r>
            <a:r>
              <a:rPr lang="en-CA" dirty="0"/>
              <a:t>up after a fire?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Higher elevations</a:t>
            </a:r>
          </a:p>
          <a:p>
            <a:pPr lvl="1"/>
            <a:r>
              <a:rPr lang="en-CA" dirty="0" smtClean="0"/>
              <a:t>Spruce beetle, western balsam bark beetle</a:t>
            </a:r>
          </a:p>
          <a:p>
            <a:pPr lvl="1"/>
            <a:r>
              <a:rPr lang="en-CA" dirty="0" smtClean="0"/>
              <a:t>Thin barked trees are highly </a:t>
            </a:r>
            <a:r>
              <a:rPr lang="en-CA" dirty="0" err="1" smtClean="0"/>
              <a:t>suceptible</a:t>
            </a:r>
            <a:r>
              <a:rPr lang="en-CA" dirty="0" smtClean="0"/>
              <a:t> to fire damage.</a:t>
            </a:r>
          </a:p>
          <a:p>
            <a:r>
              <a:rPr lang="en-CA" dirty="0" smtClean="0"/>
              <a:t>General damage agents</a:t>
            </a:r>
          </a:p>
          <a:p>
            <a:pPr lvl="1"/>
            <a:r>
              <a:rPr lang="en-CA" dirty="0" smtClean="0"/>
              <a:t>Secondary insects, woodborers and ambrosia beetles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936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Possible impacts</a:t>
            </a:r>
            <a:endParaRPr lang="en-CA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CA" dirty="0" smtClean="0"/>
              <a:t>Trees </a:t>
            </a:r>
            <a:r>
              <a:rPr lang="en-CA" dirty="0"/>
              <a:t>are killed outright by crown fires and high intensity fires</a:t>
            </a:r>
            <a:r>
              <a:rPr lang="en-CA" dirty="0" smtClean="0"/>
              <a:t>.</a:t>
            </a:r>
          </a:p>
          <a:p>
            <a:r>
              <a:rPr lang="en-CA" dirty="0" smtClean="0"/>
              <a:t>Lower </a:t>
            </a:r>
            <a:r>
              <a:rPr lang="en-CA" dirty="0"/>
              <a:t>intensity fires </a:t>
            </a:r>
            <a:r>
              <a:rPr lang="en-CA" dirty="0" smtClean="0"/>
              <a:t>cause stress or partial </a:t>
            </a:r>
            <a:r>
              <a:rPr lang="en-CA" dirty="0"/>
              <a:t>tree </a:t>
            </a:r>
            <a:r>
              <a:rPr lang="en-CA" dirty="0" smtClean="0"/>
              <a:t>kill, and trees continue to die for up to 4 years, especially </a:t>
            </a:r>
            <a:r>
              <a:rPr lang="en-CA" dirty="0" err="1" smtClean="0"/>
              <a:t>Fd</a:t>
            </a:r>
            <a:r>
              <a:rPr lang="en-CA" dirty="0" smtClean="0"/>
              <a:t> and Py.</a:t>
            </a:r>
          </a:p>
          <a:p>
            <a:r>
              <a:rPr lang="en-CA" dirty="0" smtClean="0"/>
              <a:t>Bark beetle populations may build and kill healthy trees in unburned adjacent areas.</a:t>
            </a:r>
          </a:p>
          <a:p>
            <a:r>
              <a:rPr lang="en-CA" dirty="0" smtClean="0"/>
              <a:t>Rhizina root disease and black army cutworm can cause mortality of seedlings planted in newly burned areas.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92045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"/>
            <a:ext cx="10058400" cy="6705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-304800"/>
            <a:ext cx="6197601" cy="92964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19555572">
            <a:off x="6194489" y="6251015"/>
            <a:ext cx="1189773" cy="71617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ight Arrow 5"/>
          <p:cNvSpPr/>
          <p:nvPr/>
        </p:nvSpPr>
        <p:spPr>
          <a:xfrm rot="19555572">
            <a:off x="479489" y="5834415"/>
            <a:ext cx="1189773" cy="71617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295400" y="274638"/>
            <a:ext cx="7772400" cy="715962"/>
          </a:xfrm>
          <a:prstGeom prst="rect">
            <a:avLst/>
          </a:prstGeom>
          <a:solidFill>
            <a:srgbClr val="C0C0C0"/>
          </a:solidFill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effectLst/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ckwell" pitchFamily="18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ckwell" pitchFamily="18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ckwell" pitchFamily="18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Rockwell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9pPr>
          </a:lstStyle>
          <a:p>
            <a:r>
              <a:rPr lang="en-CA" sz="4000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Burt, Assessing Fire Severity</a:t>
            </a:r>
            <a:endParaRPr lang="en-CA" kern="0" dirty="0"/>
          </a:p>
        </p:txBody>
      </p:sp>
    </p:spTree>
    <p:extLst>
      <p:ext uri="{BB962C8B-B14F-4D97-AF65-F5344CB8AC3E}">
        <p14:creationId xmlns:p14="http://schemas.microsoft.com/office/powerpoint/2010/main" val="270964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164" y="-27384"/>
            <a:ext cx="9424618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745" y="2272308"/>
            <a:ext cx="7162800" cy="1143000"/>
          </a:xfrm>
          <a:solidFill>
            <a:srgbClr val="C0C0C0">
              <a:alpha val="74902"/>
            </a:srgbClr>
          </a:solidFill>
        </p:spPr>
        <p:txBody>
          <a:bodyPr/>
          <a:lstStyle/>
          <a:p>
            <a:r>
              <a:rPr lang="en-CA" dirty="0" smtClean="0">
                <a:solidFill>
                  <a:srgbClr val="FF0000"/>
                </a:solidFill>
              </a:rPr>
              <a:t>Rhizina root disease – Michael Murray</a:t>
            </a:r>
            <a:endParaRPr lang="en-C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131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Black Army Cutworm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5122912" cy="4525963"/>
          </a:xfrm>
        </p:spPr>
        <p:txBody>
          <a:bodyPr>
            <a:normAutofit/>
          </a:bodyPr>
          <a:lstStyle/>
          <a:p>
            <a:r>
              <a:rPr lang="en-CA" dirty="0"/>
              <a:t>Not </a:t>
            </a:r>
            <a:r>
              <a:rPr lang="en-CA" dirty="0" smtClean="0"/>
              <a:t>new, </a:t>
            </a:r>
            <a:r>
              <a:rPr lang="en-CA" dirty="0"/>
              <a:t>BAC was a major pest in the </a:t>
            </a:r>
            <a:r>
              <a:rPr lang="en-CA" dirty="0" smtClean="0"/>
              <a:t>1980s associated with broadcast burning</a:t>
            </a:r>
          </a:p>
          <a:p>
            <a:r>
              <a:rPr lang="en-CA" dirty="0" smtClean="0"/>
              <a:t>Moving </a:t>
            </a:r>
            <a:r>
              <a:rPr lang="en-CA" dirty="0"/>
              <a:t>away from prescribed </a:t>
            </a:r>
            <a:r>
              <a:rPr lang="en-CA" dirty="0" smtClean="0"/>
              <a:t>burn site prep has </a:t>
            </a:r>
            <a:r>
              <a:rPr lang="en-CA" dirty="0"/>
              <a:t>decreased </a:t>
            </a:r>
            <a:r>
              <a:rPr lang="en-CA" dirty="0" smtClean="0"/>
              <a:t>occurrence of </a:t>
            </a:r>
            <a:r>
              <a:rPr lang="en-CA" dirty="0"/>
              <a:t>this </a:t>
            </a:r>
            <a:r>
              <a:rPr lang="en-CA" dirty="0" smtClean="0"/>
              <a:t>pest</a:t>
            </a:r>
          </a:p>
          <a:p>
            <a:r>
              <a:rPr lang="en-CA" dirty="0" smtClean="0"/>
              <a:t>Trapping protocols in place</a:t>
            </a:r>
          </a:p>
          <a:p>
            <a:r>
              <a:rPr lang="en-CA" dirty="0" smtClean="0"/>
              <a:t>Costs: trap maintenance, lures, </a:t>
            </a:r>
            <a:r>
              <a:rPr lang="en-CA" dirty="0" err="1" smtClean="0"/>
              <a:t>vapona</a:t>
            </a:r>
            <a:r>
              <a:rPr lang="en-CA" dirty="0" smtClean="0"/>
              <a:t>, moth counts.</a:t>
            </a:r>
            <a:endParaRPr lang="en-CA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543" y="1916832"/>
            <a:ext cx="3096344" cy="2734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2350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Black army cutworm - opportunities to assess risk</a:t>
            </a:r>
            <a:endParaRPr lang="en-CA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8532700" cy="4986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126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1" y="0"/>
            <a:ext cx="10244667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5556" y="373432"/>
            <a:ext cx="7992888" cy="1754326"/>
          </a:xfrm>
          <a:prstGeom prst="rect">
            <a:avLst/>
          </a:prstGeom>
          <a:solidFill>
            <a:srgbClr val="C0C0C0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CA" sz="36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Severe fire with no residual vegetation</a:t>
            </a:r>
          </a:p>
          <a:p>
            <a:pPr algn="ctr"/>
            <a:r>
              <a:rPr lang="en-CA" sz="3600" b="1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high risk for black army cutworm.  Mt Glen fire 2015</a:t>
            </a:r>
            <a:endParaRPr lang="en-CA" sz="36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149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32288"/>
            <a:ext cx="8229600" cy="1143000"/>
          </a:xfrm>
        </p:spPr>
        <p:txBody>
          <a:bodyPr/>
          <a:lstStyle/>
          <a:p>
            <a:r>
              <a:rPr lang="en-CA" dirty="0" smtClean="0"/>
              <a:t>Douglas-fir beetle Management Summary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4525963"/>
          </a:xfrm>
        </p:spPr>
        <p:txBody>
          <a:bodyPr/>
          <a:lstStyle/>
          <a:p>
            <a:r>
              <a:rPr lang="en-CA" sz="2400" dirty="0" smtClean="0"/>
              <a:t>Sanitation harvest</a:t>
            </a:r>
          </a:p>
          <a:p>
            <a:r>
              <a:rPr lang="en-CA" sz="2400" dirty="0" smtClean="0"/>
              <a:t>Trap trees</a:t>
            </a:r>
          </a:p>
          <a:p>
            <a:pPr lvl="1"/>
            <a:r>
              <a:rPr lang="en-CA" dirty="0" smtClean="0"/>
              <a:t>Most effective in reducing DFB population</a:t>
            </a:r>
          </a:p>
          <a:p>
            <a:pPr lvl="1"/>
            <a:r>
              <a:rPr lang="en-CA" dirty="0" smtClean="0"/>
              <a:t>Least cost?</a:t>
            </a:r>
          </a:p>
          <a:p>
            <a:pPr lvl="1"/>
            <a:r>
              <a:rPr lang="en-CA" dirty="0" smtClean="0"/>
              <a:t>Fall Douglas-fir in spring &amp; harvest them in fall / winter</a:t>
            </a:r>
          </a:p>
          <a:p>
            <a:r>
              <a:rPr lang="en-CA" sz="2400" dirty="0" smtClean="0"/>
              <a:t>Funnel traps</a:t>
            </a:r>
          </a:p>
          <a:p>
            <a:pPr lvl="1"/>
            <a:r>
              <a:rPr lang="en-CA" dirty="0" smtClean="0"/>
              <a:t>Time commitment to maintain during the summer</a:t>
            </a:r>
          </a:p>
          <a:p>
            <a:pPr lvl="1"/>
            <a:r>
              <a:rPr lang="en-CA" dirty="0" smtClean="0"/>
              <a:t>Use to reduce DFB populations </a:t>
            </a:r>
          </a:p>
          <a:p>
            <a:r>
              <a:rPr lang="en-CA" sz="2800" dirty="0" smtClean="0"/>
              <a:t>Repellents - MCH</a:t>
            </a:r>
          </a:p>
          <a:p>
            <a:pPr lvl="1"/>
            <a:r>
              <a:rPr lang="en-CA" dirty="0" smtClean="0"/>
              <a:t>Seed trees, UWR, trees near funnel traps, felled trees</a:t>
            </a:r>
          </a:p>
          <a:p>
            <a:pPr lvl="1"/>
            <a:r>
              <a:rPr lang="en-CA" dirty="0" smtClean="0"/>
              <a:t>Minimal cost</a:t>
            </a:r>
          </a:p>
          <a:p>
            <a:pPr lvl="1"/>
            <a:r>
              <a:rPr lang="en-CA" dirty="0" smtClean="0"/>
              <a:t>Reduced risk of losing high value Douglas-fir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0387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32288"/>
            <a:ext cx="8229600" cy="1143000"/>
          </a:xfrm>
        </p:spPr>
        <p:txBody>
          <a:bodyPr/>
          <a:lstStyle/>
          <a:p>
            <a:r>
              <a:rPr lang="en-CA" dirty="0" smtClean="0"/>
              <a:t>Pine beetles Management Summary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4525963"/>
          </a:xfrm>
        </p:spPr>
        <p:txBody>
          <a:bodyPr/>
          <a:lstStyle/>
          <a:p>
            <a:r>
              <a:rPr lang="en-CA" dirty="0" smtClean="0"/>
              <a:t>Sanitation harvest (IBW, IBM)</a:t>
            </a:r>
          </a:p>
          <a:p>
            <a:r>
              <a:rPr lang="en-CA" dirty="0" smtClean="0"/>
              <a:t>Funnel traps</a:t>
            </a:r>
          </a:p>
          <a:p>
            <a:pPr lvl="1"/>
            <a:r>
              <a:rPr lang="en-CA" dirty="0" smtClean="0"/>
              <a:t>Time commitment to maintain during the summer</a:t>
            </a:r>
          </a:p>
          <a:p>
            <a:pPr lvl="1"/>
            <a:r>
              <a:rPr lang="en-CA" dirty="0" smtClean="0"/>
              <a:t>Use to reduce IBW populations</a:t>
            </a:r>
          </a:p>
          <a:p>
            <a:r>
              <a:rPr lang="en-CA" dirty="0" smtClean="0"/>
              <a:t>Repellents</a:t>
            </a:r>
          </a:p>
          <a:p>
            <a:pPr lvl="1"/>
            <a:r>
              <a:rPr lang="en-CA" dirty="0" smtClean="0"/>
              <a:t>Verbenone, IBM only </a:t>
            </a:r>
          </a:p>
          <a:p>
            <a:pPr lvl="1"/>
            <a:r>
              <a:rPr lang="en-CA" dirty="0" smtClean="0"/>
              <a:t>Seed trees</a:t>
            </a:r>
          </a:p>
          <a:p>
            <a:pPr lvl="1"/>
            <a:r>
              <a:rPr lang="en-CA" dirty="0" smtClean="0"/>
              <a:t>Minimal cost</a:t>
            </a:r>
          </a:p>
          <a:p>
            <a:pPr lvl="1"/>
            <a:r>
              <a:rPr lang="en-CA" dirty="0" smtClean="0"/>
              <a:t>Reduced risk of losing high value Py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48487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Risk of damage X fire severity (?)</a:t>
            </a:r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2192450"/>
              </p:ext>
            </p:extLst>
          </p:nvPr>
        </p:nvGraphicFramePr>
        <p:xfrm>
          <a:off x="457200" y="1600200"/>
          <a:ext cx="8229601" cy="45415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45920"/>
                <a:gridCol w="1381952"/>
                <a:gridCol w="1708030"/>
                <a:gridCol w="1319842"/>
                <a:gridCol w="2173857"/>
              </a:tblGrid>
              <a:tr h="646536">
                <a:tc>
                  <a:txBody>
                    <a:bodyPr/>
                    <a:lstStyle/>
                    <a:p>
                      <a:endParaRPr lang="en-C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Fire Severity</a:t>
                      </a:r>
                      <a:endParaRPr lang="en-CA" sz="2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C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</a:tr>
              <a:tr h="646536">
                <a:tc>
                  <a:txBody>
                    <a:bodyPr/>
                    <a:lstStyle/>
                    <a:p>
                      <a:endParaRPr lang="en-C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Low</a:t>
                      </a:r>
                      <a:endParaRPr lang="en-CA" sz="2800" b="1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C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Moderate</a:t>
                      </a:r>
                      <a:endParaRPr lang="en-CA" sz="2800" b="1" dirty="0">
                        <a:solidFill>
                          <a:srgbClr val="FFC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Severe</a:t>
                      </a:r>
                      <a:endParaRPr lang="en-CA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Very severe</a:t>
                      </a:r>
                      <a:endParaRPr lang="en-CA" sz="28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646536">
                <a:tc>
                  <a:txBody>
                    <a:bodyPr/>
                    <a:lstStyle/>
                    <a:p>
                      <a:r>
                        <a:rPr lang="en-CA" sz="2800" b="1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Rhizina</a:t>
                      </a:r>
                      <a:endParaRPr lang="en-CA" sz="28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</a:t>
                      </a:r>
                      <a:endParaRPr lang="en-C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</a:t>
                      </a:r>
                      <a:endParaRPr lang="en-C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</a:t>
                      </a:r>
                      <a:endParaRPr lang="en-C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</a:t>
                      </a:r>
                      <a:endParaRPr lang="en-C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</a:tr>
              <a:tr h="646536">
                <a:tc>
                  <a:txBody>
                    <a:bodyPr/>
                    <a:lstStyle/>
                    <a:p>
                      <a:r>
                        <a:rPr lang="en-CA" sz="2800" b="1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BAC</a:t>
                      </a:r>
                      <a:endParaRPr lang="en-CA" sz="28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</a:t>
                      </a:r>
                      <a:endParaRPr lang="en-C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</a:t>
                      </a:r>
                      <a:endParaRPr lang="en-C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</a:t>
                      </a:r>
                      <a:endParaRPr lang="en-C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</a:t>
                      </a:r>
                      <a:endParaRPr lang="en-C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</a:tr>
              <a:tr h="977688">
                <a:tc>
                  <a:txBody>
                    <a:bodyPr/>
                    <a:lstStyle/>
                    <a:p>
                      <a:r>
                        <a:rPr lang="en-CA" sz="2800" b="1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Bark beetles</a:t>
                      </a:r>
                      <a:endParaRPr lang="en-CA" sz="28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</a:t>
                      </a:r>
                      <a:endParaRPr lang="en-C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</a:t>
                      </a:r>
                      <a:endParaRPr lang="en-C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endParaRPr lang="en-C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</a:t>
                      </a:r>
                      <a:endParaRPr lang="en-C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</a:tr>
              <a:tr h="977688">
                <a:tc>
                  <a:txBody>
                    <a:bodyPr/>
                    <a:lstStyle/>
                    <a:p>
                      <a:r>
                        <a:rPr lang="en-CA" sz="2800" b="1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Wood borers</a:t>
                      </a:r>
                      <a:endParaRPr lang="en-CA" sz="2800" b="1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</a:t>
                      </a:r>
                      <a:endParaRPr lang="en-C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</a:t>
                      </a:r>
                      <a:endParaRPr lang="en-C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</a:t>
                      </a:r>
                      <a:endParaRPr lang="en-C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</a:t>
                      </a:r>
                      <a:endParaRPr lang="en-C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1365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Proposed approach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CA" dirty="0" smtClean="0"/>
              <a:t>Identify </a:t>
            </a:r>
            <a:r>
              <a:rPr lang="en-CA" dirty="0"/>
              <a:t>areas by burn severity classes </a:t>
            </a:r>
            <a:r>
              <a:rPr lang="en-CA" dirty="0" smtClean="0"/>
              <a:t>(some ground checks).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 smtClean="0"/>
              <a:t>Identify </a:t>
            </a:r>
            <a:r>
              <a:rPr lang="en-CA" dirty="0"/>
              <a:t>areas requiring BAC cutworm traps.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Identify possible Rhizina risk areas</a:t>
            </a:r>
          </a:p>
          <a:p>
            <a:pPr marL="514350" indent="-514350">
              <a:buFont typeface="+mj-lt"/>
              <a:buAutoNum type="arabicPeriod"/>
            </a:pP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3143265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"/>
            <a:ext cx="10058400" cy="6705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-304800"/>
            <a:ext cx="6197601" cy="92964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19555572">
            <a:off x="6194489" y="6251015"/>
            <a:ext cx="1189773" cy="71617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ight Arrow 5"/>
          <p:cNvSpPr/>
          <p:nvPr/>
        </p:nvSpPr>
        <p:spPr>
          <a:xfrm rot="19555572">
            <a:off x="479489" y="5834415"/>
            <a:ext cx="1189773" cy="71617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793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Proposed approach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 startAt="4"/>
            </a:pPr>
            <a:r>
              <a:rPr lang="en-CA" dirty="0" smtClean="0"/>
              <a:t>For bark beetles</a:t>
            </a:r>
          </a:p>
          <a:p>
            <a:pPr lvl="1"/>
            <a:r>
              <a:rPr lang="en-CA" dirty="0" smtClean="0"/>
              <a:t>Overlay IBD/IBS </a:t>
            </a:r>
            <a:r>
              <a:rPr lang="en-CA" dirty="0"/>
              <a:t>hazard rating over fire area.</a:t>
            </a:r>
            <a:endParaRPr lang="en-CA" dirty="0" smtClean="0"/>
          </a:p>
          <a:p>
            <a:pPr lvl="1"/>
            <a:r>
              <a:rPr lang="en-CA" dirty="0" smtClean="0"/>
              <a:t>Overlay </a:t>
            </a:r>
            <a:r>
              <a:rPr lang="en-CA" dirty="0"/>
              <a:t>VRI &gt; 40 Py volume.</a:t>
            </a:r>
          </a:p>
          <a:p>
            <a:pPr lvl="1"/>
            <a:r>
              <a:rPr lang="en-CA" dirty="0">
                <a:solidFill>
                  <a:srgbClr val="FF0000"/>
                </a:solidFill>
              </a:rPr>
              <a:t>Assess </a:t>
            </a:r>
            <a:r>
              <a:rPr lang="en-CA" dirty="0" smtClean="0">
                <a:solidFill>
                  <a:srgbClr val="FF0000"/>
                </a:solidFill>
              </a:rPr>
              <a:t>felled material in </a:t>
            </a:r>
            <a:r>
              <a:rPr lang="en-CA" dirty="0">
                <a:solidFill>
                  <a:srgbClr val="FF0000"/>
                </a:solidFill>
              </a:rPr>
              <a:t>fuel free zones.</a:t>
            </a:r>
          </a:p>
          <a:p>
            <a:pPr lvl="1"/>
            <a:r>
              <a:rPr lang="en-CA" dirty="0" smtClean="0"/>
              <a:t>Eliminate </a:t>
            </a:r>
            <a:r>
              <a:rPr lang="en-CA" dirty="0"/>
              <a:t>areas in completely burned and unburned areas, determine suitable survey areas</a:t>
            </a:r>
            <a:r>
              <a:rPr lang="en-CA" dirty="0" smtClean="0"/>
              <a:t>.</a:t>
            </a:r>
          </a:p>
          <a:p>
            <a:pPr lvl="1"/>
            <a:r>
              <a:rPr lang="en-CA" dirty="0" smtClean="0"/>
              <a:t>Assess existing known beetle pressure.</a:t>
            </a:r>
          </a:p>
          <a:p>
            <a:pPr lvl="1"/>
            <a:r>
              <a:rPr lang="en-CA" dirty="0" smtClean="0"/>
              <a:t>Classify </a:t>
            </a:r>
            <a:r>
              <a:rPr lang="en-CA" dirty="0"/>
              <a:t>areas as </a:t>
            </a:r>
            <a:r>
              <a:rPr lang="en-CA" dirty="0" smtClean="0"/>
              <a:t>possible L</a:t>
            </a:r>
            <a:r>
              <a:rPr lang="en-CA" dirty="0"/>
              <a:t>, </a:t>
            </a:r>
            <a:r>
              <a:rPr lang="en-CA" dirty="0" smtClean="0"/>
              <a:t>M</a:t>
            </a:r>
            <a:r>
              <a:rPr lang="en-CA" dirty="0"/>
              <a:t>, H </a:t>
            </a:r>
            <a:r>
              <a:rPr lang="en-CA" dirty="0" err="1" smtClean="0"/>
              <a:t>Fd</a:t>
            </a:r>
            <a:r>
              <a:rPr lang="en-CA" dirty="0" smtClean="0"/>
              <a:t> and Py hazard </a:t>
            </a:r>
            <a:r>
              <a:rPr lang="en-CA" dirty="0"/>
              <a:t>areas</a:t>
            </a:r>
            <a:r>
              <a:rPr lang="en-CA" dirty="0" smtClean="0"/>
              <a:t>.</a:t>
            </a:r>
          </a:p>
          <a:p>
            <a:pPr lvl="1"/>
            <a:r>
              <a:rPr lang="en-CA" dirty="0" smtClean="0"/>
              <a:t>Decide where to survey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47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Proposed approach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4525963"/>
          </a:xfrm>
        </p:spPr>
        <p:txBody>
          <a:bodyPr/>
          <a:lstStyle/>
          <a:p>
            <a:pPr marL="514350" lvl="0" indent="-514350">
              <a:buFont typeface="+mj-lt"/>
              <a:buAutoNum type="arabicPeriod" startAt="4"/>
            </a:pPr>
            <a:r>
              <a:rPr lang="en-CA" dirty="0" smtClean="0"/>
              <a:t>For bark beetles (continued)</a:t>
            </a:r>
          </a:p>
          <a:p>
            <a:pPr lvl="1"/>
            <a:r>
              <a:rPr lang="en-CA" dirty="0" smtClean="0"/>
              <a:t>Grid </a:t>
            </a:r>
            <a:r>
              <a:rPr lang="en-CA" dirty="0"/>
              <a:t>survey 5m width</a:t>
            </a:r>
          </a:p>
          <a:p>
            <a:pPr lvl="1"/>
            <a:r>
              <a:rPr lang="en-CA" dirty="0"/>
              <a:t>Prism plot per 5 </a:t>
            </a:r>
            <a:r>
              <a:rPr lang="en-CA" dirty="0" smtClean="0"/>
              <a:t>ha:  </a:t>
            </a:r>
          </a:p>
          <a:p>
            <a:pPr lvl="2"/>
            <a:r>
              <a:rPr lang="en-CA" dirty="0" smtClean="0"/>
              <a:t>crown </a:t>
            </a:r>
            <a:r>
              <a:rPr lang="en-CA" dirty="0"/>
              <a:t>scorch, bark char (intensity, height, and circumference</a:t>
            </a:r>
            <a:r>
              <a:rPr lang="en-CA" dirty="0" smtClean="0"/>
              <a:t>), </a:t>
            </a:r>
            <a:r>
              <a:rPr lang="en-CA" dirty="0" err="1" smtClean="0"/>
              <a:t>spp</a:t>
            </a:r>
            <a:r>
              <a:rPr lang="en-CA" dirty="0" smtClean="0"/>
              <a:t> X dbh .</a:t>
            </a:r>
          </a:p>
          <a:p>
            <a:pPr lvl="1"/>
            <a:r>
              <a:rPr lang="en-CA" dirty="0"/>
              <a:t>Classify areas as L, LM, M, H IBD current infestation </a:t>
            </a:r>
            <a:r>
              <a:rPr lang="en-CA" dirty="0" smtClean="0"/>
              <a:t>levels</a:t>
            </a: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011464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Proposed approach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4525963"/>
          </a:xfrm>
        </p:spPr>
        <p:txBody>
          <a:bodyPr/>
          <a:lstStyle/>
          <a:p>
            <a:pPr marL="514350" lvl="0" indent="-514350">
              <a:buFont typeface="+mj-lt"/>
              <a:buAutoNum type="arabicPeriod" startAt="4"/>
            </a:pPr>
            <a:r>
              <a:rPr lang="en-CA" dirty="0" smtClean="0"/>
              <a:t>For bark beetles (continued)</a:t>
            </a:r>
          </a:p>
          <a:p>
            <a:pPr lvl="0"/>
            <a:r>
              <a:rPr lang="en-CA" dirty="0" smtClean="0"/>
              <a:t>Establish </a:t>
            </a:r>
            <a:r>
              <a:rPr lang="en-CA" dirty="0"/>
              <a:t>sanitation </a:t>
            </a:r>
            <a:r>
              <a:rPr lang="en-CA" dirty="0" smtClean="0"/>
              <a:t>harvest</a:t>
            </a:r>
            <a:r>
              <a:rPr lang="en-CA" dirty="0"/>
              <a:t>, </a:t>
            </a:r>
            <a:r>
              <a:rPr lang="en-CA" dirty="0" smtClean="0"/>
              <a:t>anti-aggregation, and </a:t>
            </a:r>
            <a:r>
              <a:rPr lang="en-CA" dirty="0"/>
              <a:t>funnel trap treatment areas in </a:t>
            </a:r>
            <a:r>
              <a:rPr lang="en-CA" dirty="0" smtClean="0"/>
              <a:t>priority moderate/light </a:t>
            </a:r>
            <a:r>
              <a:rPr lang="en-CA" dirty="0"/>
              <a:t>damage areas</a:t>
            </a:r>
            <a:r>
              <a:rPr lang="en-CA" dirty="0" smtClean="0"/>
              <a:t>.</a:t>
            </a:r>
          </a:p>
          <a:p>
            <a:r>
              <a:rPr lang="en-CA" dirty="0" smtClean="0"/>
              <a:t>(Establish 4-5 </a:t>
            </a:r>
            <a:r>
              <a:rPr lang="en-CA" dirty="0" err="1" smtClean="0"/>
              <a:t>yr</a:t>
            </a:r>
            <a:r>
              <a:rPr lang="en-CA" dirty="0" smtClean="0"/>
              <a:t> PSPs </a:t>
            </a:r>
            <a:r>
              <a:rPr lang="en-CA" dirty="0"/>
              <a:t>in </a:t>
            </a:r>
            <a:r>
              <a:rPr lang="en-CA" dirty="0" smtClean="0"/>
              <a:t>moderate/light </a:t>
            </a:r>
            <a:r>
              <a:rPr lang="en-CA" dirty="0"/>
              <a:t>damage areas to follow tree </a:t>
            </a:r>
            <a:r>
              <a:rPr lang="en-CA" dirty="0" smtClean="0"/>
              <a:t>fates?)</a:t>
            </a:r>
            <a:endParaRPr lang="en-CA" dirty="0"/>
          </a:p>
          <a:p>
            <a:pPr lvl="0"/>
            <a:r>
              <a:rPr lang="en-CA" dirty="0" smtClean="0"/>
              <a:t>Salvage </a:t>
            </a:r>
            <a:r>
              <a:rPr lang="en-CA" dirty="0"/>
              <a:t>harvest in severe damage </a:t>
            </a:r>
            <a:r>
              <a:rPr lang="en-CA" dirty="0" smtClean="0"/>
              <a:t>areas.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8057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else?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dirty="0"/>
              <a:t>Whose responsibility,  who does the work?</a:t>
            </a:r>
          </a:p>
          <a:p>
            <a:pPr marL="0" lvl="0" indent="0">
              <a:buNone/>
            </a:pPr>
            <a:r>
              <a:rPr lang="en-CA" dirty="0"/>
              <a:t>       (Licensees, FFT, FH, Consultants)?</a:t>
            </a:r>
          </a:p>
          <a:p>
            <a:r>
              <a:rPr lang="en-CA" dirty="0" smtClean="0"/>
              <a:t>Budget items:</a:t>
            </a:r>
          </a:p>
          <a:p>
            <a:pPr lvl="1"/>
            <a:r>
              <a:rPr lang="en-CA" dirty="0" smtClean="0"/>
              <a:t>MCH </a:t>
            </a:r>
          </a:p>
          <a:p>
            <a:pPr lvl="1"/>
            <a:r>
              <a:rPr lang="en-CA" dirty="0" smtClean="0"/>
              <a:t>Verbenone</a:t>
            </a:r>
          </a:p>
          <a:p>
            <a:pPr lvl="1"/>
            <a:r>
              <a:rPr lang="en-CA" dirty="0" smtClean="0"/>
              <a:t>Funnel traps, IBD/IBW </a:t>
            </a:r>
            <a:r>
              <a:rPr lang="en-CA" dirty="0" err="1" smtClean="0"/>
              <a:t>lures,vapona</a:t>
            </a:r>
            <a:endParaRPr lang="en-CA" dirty="0" smtClean="0"/>
          </a:p>
          <a:p>
            <a:pPr lvl="1"/>
            <a:r>
              <a:rPr lang="en-CA" dirty="0" smtClean="0"/>
              <a:t>Survey contracts</a:t>
            </a:r>
          </a:p>
          <a:p>
            <a:r>
              <a:rPr lang="en-CA" dirty="0" smtClean="0"/>
              <a:t> What’s next?</a:t>
            </a:r>
          </a:p>
          <a:p>
            <a:pPr lvl="1"/>
            <a:r>
              <a:rPr lang="en-CA" dirty="0"/>
              <a:t> </a:t>
            </a:r>
            <a:endParaRPr lang="en-CA" dirty="0" smtClean="0"/>
          </a:p>
          <a:p>
            <a:pPr lvl="1"/>
            <a:r>
              <a:rPr lang="en-CA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871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3" name="Freeform 2"/>
          <p:cNvSpPr/>
          <p:nvPr/>
        </p:nvSpPr>
        <p:spPr>
          <a:xfrm>
            <a:off x="-15574" y="1782305"/>
            <a:ext cx="5998459" cy="1952787"/>
          </a:xfrm>
          <a:custGeom>
            <a:avLst/>
            <a:gdLst>
              <a:gd name="connsiteX0" fmla="*/ 5532971 w 5998459"/>
              <a:gd name="connsiteY0" fmla="*/ 418454 h 1952787"/>
              <a:gd name="connsiteX1" fmla="*/ 5532971 w 5998459"/>
              <a:gd name="connsiteY1" fmla="*/ 418454 h 1952787"/>
              <a:gd name="connsiteX2" fmla="*/ 5393486 w 5998459"/>
              <a:gd name="connsiteY2" fmla="*/ 449451 h 1952787"/>
              <a:gd name="connsiteX3" fmla="*/ 5346991 w 5998459"/>
              <a:gd name="connsiteY3" fmla="*/ 464949 h 1952787"/>
              <a:gd name="connsiteX4" fmla="*/ 5254001 w 5998459"/>
              <a:gd name="connsiteY4" fmla="*/ 511444 h 1952787"/>
              <a:gd name="connsiteX5" fmla="*/ 5068021 w 5998459"/>
              <a:gd name="connsiteY5" fmla="*/ 526942 h 1952787"/>
              <a:gd name="connsiteX6" fmla="*/ 4975032 w 5998459"/>
              <a:gd name="connsiteY6" fmla="*/ 557939 h 1952787"/>
              <a:gd name="connsiteX7" fmla="*/ 4928537 w 5998459"/>
              <a:gd name="connsiteY7" fmla="*/ 573437 h 1952787"/>
              <a:gd name="connsiteX8" fmla="*/ 4835547 w 5998459"/>
              <a:gd name="connsiteY8" fmla="*/ 650929 h 1952787"/>
              <a:gd name="connsiteX9" fmla="*/ 4727059 w 5998459"/>
              <a:gd name="connsiteY9" fmla="*/ 712922 h 1952787"/>
              <a:gd name="connsiteX10" fmla="*/ 4680564 w 5998459"/>
              <a:gd name="connsiteY10" fmla="*/ 728420 h 1952787"/>
              <a:gd name="connsiteX11" fmla="*/ 4634069 w 5998459"/>
              <a:gd name="connsiteY11" fmla="*/ 759417 h 1952787"/>
              <a:gd name="connsiteX12" fmla="*/ 4556577 w 5998459"/>
              <a:gd name="connsiteY12" fmla="*/ 836909 h 1952787"/>
              <a:gd name="connsiteX13" fmla="*/ 4494584 w 5998459"/>
              <a:gd name="connsiteY13" fmla="*/ 976393 h 1952787"/>
              <a:gd name="connsiteX14" fmla="*/ 4479086 w 5998459"/>
              <a:gd name="connsiteY14" fmla="*/ 1022888 h 1952787"/>
              <a:gd name="connsiteX15" fmla="*/ 4463588 w 5998459"/>
              <a:gd name="connsiteY15" fmla="*/ 1146875 h 1952787"/>
              <a:gd name="connsiteX16" fmla="*/ 4448089 w 5998459"/>
              <a:gd name="connsiteY16" fmla="*/ 1193370 h 1952787"/>
              <a:gd name="connsiteX17" fmla="*/ 4401594 w 5998459"/>
              <a:gd name="connsiteY17" fmla="*/ 1224366 h 1952787"/>
              <a:gd name="connsiteX18" fmla="*/ 4324103 w 5998459"/>
              <a:gd name="connsiteY18" fmla="*/ 1286359 h 1952787"/>
              <a:gd name="connsiteX19" fmla="*/ 4184618 w 5998459"/>
              <a:gd name="connsiteY19" fmla="*/ 1363851 h 1952787"/>
              <a:gd name="connsiteX20" fmla="*/ 4091628 w 5998459"/>
              <a:gd name="connsiteY20" fmla="*/ 1441342 h 1952787"/>
              <a:gd name="connsiteX21" fmla="*/ 4045133 w 5998459"/>
              <a:gd name="connsiteY21" fmla="*/ 1456841 h 1952787"/>
              <a:gd name="connsiteX22" fmla="*/ 3828157 w 5998459"/>
              <a:gd name="connsiteY22" fmla="*/ 1487837 h 1952787"/>
              <a:gd name="connsiteX23" fmla="*/ 3719669 w 5998459"/>
              <a:gd name="connsiteY23" fmla="*/ 1503336 h 1952787"/>
              <a:gd name="connsiteX24" fmla="*/ 3068740 w 5998459"/>
              <a:gd name="connsiteY24" fmla="*/ 1534332 h 1952787"/>
              <a:gd name="connsiteX25" fmla="*/ 2851764 w 5998459"/>
              <a:gd name="connsiteY25" fmla="*/ 1565329 h 1952787"/>
              <a:gd name="connsiteX26" fmla="*/ 2758774 w 5998459"/>
              <a:gd name="connsiteY26" fmla="*/ 1596326 h 1952787"/>
              <a:gd name="connsiteX27" fmla="*/ 2712279 w 5998459"/>
              <a:gd name="connsiteY27" fmla="*/ 1611824 h 1952787"/>
              <a:gd name="connsiteX28" fmla="*/ 2448808 w 5998459"/>
              <a:gd name="connsiteY28" fmla="*/ 1642820 h 1952787"/>
              <a:gd name="connsiteX29" fmla="*/ 2371316 w 5998459"/>
              <a:gd name="connsiteY29" fmla="*/ 1658319 h 1952787"/>
              <a:gd name="connsiteX30" fmla="*/ 2262828 w 5998459"/>
              <a:gd name="connsiteY30" fmla="*/ 1673817 h 1952787"/>
              <a:gd name="connsiteX31" fmla="*/ 2154340 w 5998459"/>
              <a:gd name="connsiteY31" fmla="*/ 1704814 h 1952787"/>
              <a:gd name="connsiteX32" fmla="*/ 2014855 w 5998459"/>
              <a:gd name="connsiteY32" fmla="*/ 1720312 h 1952787"/>
              <a:gd name="connsiteX33" fmla="*/ 1890869 w 5998459"/>
              <a:gd name="connsiteY33" fmla="*/ 1751309 h 1952787"/>
              <a:gd name="connsiteX34" fmla="*/ 1813377 w 5998459"/>
              <a:gd name="connsiteY34" fmla="*/ 1766807 h 1952787"/>
              <a:gd name="connsiteX35" fmla="*/ 1720388 w 5998459"/>
              <a:gd name="connsiteY35" fmla="*/ 1782305 h 1952787"/>
              <a:gd name="connsiteX36" fmla="*/ 1627398 w 5998459"/>
              <a:gd name="connsiteY36" fmla="*/ 1813302 h 1952787"/>
              <a:gd name="connsiteX37" fmla="*/ 1394923 w 5998459"/>
              <a:gd name="connsiteY37" fmla="*/ 1890793 h 1952787"/>
              <a:gd name="connsiteX38" fmla="*/ 1301933 w 5998459"/>
              <a:gd name="connsiteY38" fmla="*/ 1921790 h 1952787"/>
              <a:gd name="connsiteX39" fmla="*/ 1038462 w 5998459"/>
              <a:gd name="connsiteY39" fmla="*/ 1952787 h 1952787"/>
              <a:gd name="connsiteX40" fmla="*/ 883479 w 5998459"/>
              <a:gd name="connsiteY40" fmla="*/ 1921790 h 1952787"/>
              <a:gd name="connsiteX41" fmla="*/ 790489 w 5998459"/>
              <a:gd name="connsiteY41" fmla="*/ 1875295 h 1952787"/>
              <a:gd name="connsiteX42" fmla="*/ 712998 w 5998459"/>
              <a:gd name="connsiteY42" fmla="*/ 1859797 h 1952787"/>
              <a:gd name="connsiteX43" fmla="*/ 620008 w 5998459"/>
              <a:gd name="connsiteY43" fmla="*/ 1828800 h 1952787"/>
              <a:gd name="connsiteX44" fmla="*/ 542516 w 5998459"/>
              <a:gd name="connsiteY44" fmla="*/ 1689315 h 1952787"/>
              <a:gd name="connsiteX45" fmla="*/ 527018 w 5998459"/>
              <a:gd name="connsiteY45" fmla="*/ 1580827 h 1952787"/>
              <a:gd name="connsiteX46" fmla="*/ 480523 w 5998459"/>
              <a:gd name="connsiteY46" fmla="*/ 1534332 h 1952787"/>
              <a:gd name="connsiteX47" fmla="*/ 449527 w 5998459"/>
              <a:gd name="connsiteY47" fmla="*/ 1487837 h 1952787"/>
              <a:gd name="connsiteX48" fmla="*/ 310042 w 5998459"/>
              <a:gd name="connsiteY48" fmla="*/ 1503336 h 1952787"/>
              <a:gd name="connsiteX49" fmla="*/ 263547 w 5998459"/>
              <a:gd name="connsiteY49" fmla="*/ 1518834 h 1952787"/>
              <a:gd name="connsiteX50" fmla="*/ 155059 w 5998459"/>
              <a:gd name="connsiteY50" fmla="*/ 1534332 h 1952787"/>
              <a:gd name="connsiteX51" fmla="*/ 93066 w 5998459"/>
              <a:gd name="connsiteY51" fmla="*/ 1518834 h 1952787"/>
              <a:gd name="connsiteX52" fmla="*/ 46571 w 5998459"/>
              <a:gd name="connsiteY52" fmla="*/ 1425844 h 1952787"/>
              <a:gd name="connsiteX53" fmla="*/ 15574 w 5998459"/>
              <a:gd name="connsiteY53" fmla="*/ 1379349 h 1952787"/>
              <a:gd name="connsiteX54" fmla="*/ 76 w 5998459"/>
              <a:gd name="connsiteY54" fmla="*/ 1301858 h 1952787"/>
              <a:gd name="connsiteX55" fmla="*/ 15574 w 5998459"/>
              <a:gd name="connsiteY55" fmla="*/ 1084881 h 1952787"/>
              <a:gd name="connsiteX56" fmla="*/ 77567 w 5998459"/>
              <a:gd name="connsiteY56" fmla="*/ 991892 h 1952787"/>
              <a:gd name="connsiteX57" fmla="*/ 279045 w 5998459"/>
              <a:gd name="connsiteY57" fmla="*/ 945397 h 1952787"/>
              <a:gd name="connsiteX58" fmla="*/ 403032 w 5998459"/>
              <a:gd name="connsiteY58" fmla="*/ 929898 h 1952787"/>
              <a:gd name="connsiteX59" fmla="*/ 604510 w 5998459"/>
              <a:gd name="connsiteY59" fmla="*/ 914400 h 1952787"/>
              <a:gd name="connsiteX60" fmla="*/ 697499 w 5998459"/>
              <a:gd name="connsiteY60" fmla="*/ 898902 h 1952787"/>
              <a:gd name="connsiteX61" fmla="*/ 774991 w 5998459"/>
              <a:gd name="connsiteY61" fmla="*/ 883403 h 1952787"/>
              <a:gd name="connsiteX62" fmla="*/ 1270937 w 5998459"/>
              <a:gd name="connsiteY62" fmla="*/ 867905 h 1952787"/>
              <a:gd name="connsiteX63" fmla="*/ 1425920 w 5998459"/>
              <a:gd name="connsiteY63" fmla="*/ 852407 h 1952787"/>
              <a:gd name="connsiteX64" fmla="*/ 1472415 w 5998459"/>
              <a:gd name="connsiteY64" fmla="*/ 836909 h 1952787"/>
              <a:gd name="connsiteX65" fmla="*/ 1658394 w 5998459"/>
              <a:gd name="connsiteY65" fmla="*/ 821410 h 1952787"/>
              <a:gd name="connsiteX66" fmla="*/ 1704889 w 5998459"/>
              <a:gd name="connsiteY66" fmla="*/ 805912 h 1952787"/>
              <a:gd name="connsiteX67" fmla="*/ 2417811 w 5998459"/>
              <a:gd name="connsiteY67" fmla="*/ 774915 h 1952787"/>
              <a:gd name="connsiteX68" fmla="*/ 2448808 w 5998459"/>
              <a:gd name="connsiteY68" fmla="*/ 728420 h 1952787"/>
              <a:gd name="connsiteX69" fmla="*/ 2789771 w 5998459"/>
              <a:gd name="connsiteY69" fmla="*/ 681926 h 1952787"/>
              <a:gd name="connsiteX70" fmla="*/ 3115235 w 5998459"/>
              <a:gd name="connsiteY70" fmla="*/ 650929 h 1952787"/>
              <a:gd name="connsiteX71" fmla="*/ 3239221 w 5998459"/>
              <a:gd name="connsiteY71" fmla="*/ 635431 h 1952787"/>
              <a:gd name="connsiteX72" fmla="*/ 3285716 w 5998459"/>
              <a:gd name="connsiteY72" fmla="*/ 604434 h 1952787"/>
              <a:gd name="connsiteX73" fmla="*/ 3378706 w 5998459"/>
              <a:gd name="connsiteY73" fmla="*/ 573437 h 1952787"/>
              <a:gd name="connsiteX74" fmla="*/ 3425201 w 5998459"/>
              <a:gd name="connsiteY74" fmla="*/ 542441 h 1952787"/>
              <a:gd name="connsiteX75" fmla="*/ 3843655 w 5998459"/>
              <a:gd name="connsiteY75" fmla="*/ 511444 h 1952787"/>
              <a:gd name="connsiteX76" fmla="*/ 3905649 w 5998459"/>
              <a:gd name="connsiteY76" fmla="*/ 495946 h 1952787"/>
              <a:gd name="connsiteX77" fmla="*/ 3921147 w 5998459"/>
              <a:gd name="connsiteY77" fmla="*/ 449451 h 1952787"/>
              <a:gd name="connsiteX78" fmla="*/ 3998638 w 5998459"/>
              <a:gd name="connsiteY78" fmla="*/ 356461 h 1952787"/>
              <a:gd name="connsiteX79" fmla="*/ 4107127 w 5998459"/>
              <a:gd name="connsiteY79" fmla="*/ 325464 h 1952787"/>
              <a:gd name="connsiteX80" fmla="*/ 4324103 w 5998459"/>
              <a:gd name="connsiteY80" fmla="*/ 278970 h 1952787"/>
              <a:gd name="connsiteX81" fmla="*/ 4417093 w 5998459"/>
              <a:gd name="connsiteY81" fmla="*/ 201478 h 1952787"/>
              <a:gd name="connsiteX82" fmla="*/ 4510082 w 5998459"/>
              <a:gd name="connsiteY82" fmla="*/ 154983 h 1952787"/>
              <a:gd name="connsiteX83" fmla="*/ 4634069 w 5998459"/>
              <a:gd name="connsiteY83" fmla="*/ 108488 h 1952787"/>
              <a:gd name="connsiteX84" fmla="*/ 4866543 w 5998459"/>
              <a:gd name="connsiteY84" fmla="*/ 30997 h 1952787"/>
              <a:gd name="connsiteX85" fmla="*/ 5145513 w 5998459"/>
              <a:gd name="connsiteY85" fmla="*/ 30997 h 1952787"/>
              <a:gd name="connsiteX86" fmla="*/ 5625960 w 5998459"/>
              <a:gd name="connsiteY86" fmla="*/ 0 h 1952787"/>
              <a:gd name="connsiteX87" fmla="*/ 5718950 w 5998459"/>
              <a:gd name="connsiteY87" fmla="*/ 15498 h 1952787"/>
              <a:gd name="connsiteX88" fmla="*/ 5765445 w 5998459"/>
              <a:gd name="connsiteY88" fmla="*/ 30997 h 1952787"/>
              <a:gd name="connsiteX89" fmla="*/ 5920428 w 5998459"/>
              <a:gd name="connsiteY89" fmla="*/ 46495 h 1952787"/>
              <a:gd name="connsiteX90" fmla="*/ 5997920 w 5998459"/>
              <a:gd name="connsiteY90" fmla="*/ 123987 h 1952787"/>
              <a:gd name="connsiteX91" fmla="*/ 5982421 w 5998459"/>
              <a:gd name="connsiteY91" fmla="*/ 201478 h 1952787"/>
              <a:gd name="connsiteX92" fmla="*/ 5966923 w 5998459"/>
              <a:gd name="connsiteY92" fmla="*/ 247973 h 1952787"/>
              <a:gd name="connsiteX93" fmla="*/ 5920428 w 5998459"/>
              <a:gd name="connsiteY93" fmla="*/ 263471 h 1952787"/>
              <a:gd name="connsiteX94" fmla="*/ 5827438 w 5998459"/>
              <a:gd name="connsiteY94" fmla="*/ 325464 h 1952787"/>
              <a:gd name="connsiteX95" fmla="*/ 5734449 w 5998459"/>
              <a:gd name="connsiteY95" fmla="*/ 371959 h 1952787"/>
              <a:gd name="connsiteX96" fmla="*/ 5594964 w 5998459"/>
              <a:gd name="connsiteY96" fmla="*/ 387458 h 1952787"/>
              <a:gd name="connsiteX97" fmla="*/ 5548469 w 5998459"/>
              <a:gd name="connsiteY97" fmla="*/ 402956 h 1952787"/>
              <a:gd name="connsiteX98" fmla="*/ 5532971 w 5998459"/>
              <a:gd name="connsiteY98" fmla="*/ 418454 h 1952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5998459" h="1952787">
                <a:moveTo>
                  <a:pt x="5532971" y="418454"/>
                </a:moveTo>
                <a:lnTo>
                  <a:pt x="5532971" y="418454"/>
                </a:lnTo>
                <a:cubicBezTo>
                  <a:pt x="5486476" y="428786"/>
                  <a:pt x="5439693" y="437899"/>
                  <a:pt x="5393486" y="449451"/>
                </a:cubicBezTo>
                <a:cubicBezTo>
                  <a:pt x="5377637" y="453413"/>
                  <a:pt x="5361603" y="457643"/>
                  <a:pt x="5346991" y="464949"/>
                </a:cubicBezTo>
                <a:cubicBezTo>
                  <a:pt x="5299494" y="488697"/>
                  <a:pt x="5307124" y="504361"/>
                  <a:pt x="5254001" y="511444"/>
                </a:cubicBezTo>
                <a:cubicBezTo>
                  <a:pt x="5192338" y="519665"/>
                  <a:pt x="5130014" y="521776"/>
                  <a:pt x="5068021" y="526942"/>
                </a:cubicBezTo>
                <a:lnTo>
                  <a:pt x="4975032" y="557939"/>
                </a:lnTo>
                <a:lnTo>
                  <a:pt x="4928537" y="573437"/>
                </a:lnTo>
                <a:cubicBezTo>
                  <a:pt x="4813099" y="650397"/>
                  <a:pt x="4954879" y="551485"/>
                  <a:pt x="4835547" y="650929"/>
                </a:cubicBezTo>
                <a:cubicBezTo>
                  <a:pt x="4808078" y="673820"/>
                  <a:pt x="4758271" y="699546"/>
                  <a:pt x="4727059" y="712922"/>
                </a:cubicBezTo>
                <a:cubicBezTo>
                  <a:pt x="4712043" y="719357"/>
                  <a:pt x="4696062" y="723254"/>
                  <a:pt x="4680564" y="728420"/>
                </a:cubicBezTo>
                <a:cubicBezTo>
                  <a:pt x="4665066" y="738752"/>
                  <a:pt x="4647240" y="746246"/>
                  <a:pt x="4634069" y="759417"/>
                </a:cubicBezTo>
                <a:cubicBezTo>
                  <a:pt x="4530746" y="862740"/>
                  <a:pt x="4680564" y="754250"/>
                  <a:pt x="4556577" y="836909"/>
                </a:cubicBezTo>
                <a:cubicBezTo>
                  <a:pt x="4507458" y="910588"/>
                  <a:pt x="4531470" y="865734"/>
                  <a:pt x="4494584" y="976393"/>
                </a:cubicBezTo>
                <a:lnTo>
                  <a:pt x="4479086" y="1022888"/>
                </a:lnTo>
                <a:cubicBezTo>
                  <a:pt x="4473920" y="1064217"/>
                  <a:pt x="4471039" y="1105896"/>
                  <a:pt x="4463588" y="1146875"/>
                </a:cubicBezTo>
                <a:cubicBezTo>
                  <a:pt x="4460666" y="1162948"/>
                  <a:pt x="4458295" y="1180613"/>
                  <a:pt x="4448089" y="1193370"/>
                </a:cubicBezTo>
                <a:cubicBezTo>
                  <a:pt x="4436453" y="1207915"/>
                  <a:pt x="4417092" y="1214034"/>
                  <a:pt x="4401594" y="1224366"/>
                </a:cubicBezTo>
                <a:cubicBezTo>
                  <a:pt x="4344322" y="1310276"/>
                  <a:pt x="4403367" y="1242323"/>
                  <a:pt x="4324103" y="1286359"/>
                </a:cubicBezTo>
                <a:cubicBezTo>
                  <a:pt x="4164229" y="1375178"/>
                  <a:pt x="4289825" y="1328783"/>
                  <a:pt x="4184618" y="1363851"/>
                </a:cubicBezTo>
                <a:cubicBezTo>
                  <a:pt x="4150340" y="1398129"/>
                  <a:pt x="4134784" y="1419764"/>
                  <a:pt x="4091628" y="1441342"/>
                </a:cubicBezTo>
                <a:cubicBezTo>
                  <a:pt x="4077016" y="1448648"/>
                  <a:pt x="4060841" y="1452353"/>
                  <a:pt x="4045133" y="1456841"/>
                </a:cubicBezTo>
                <a:cubicBezTo>
                  <a:pt x="3949063" y="1484290"/>
                  <a:pt x="3964626" y="1471782"/>
                  <a:pt x="3828157" y="1487837"/>
                </a:cubicBezTo>
                <a:cubicBezTo>
                  <a:pt x="3791877" y="1492105"/>
                  <a:pt x="3756083" y="1500423"/>
                  <a:pt x="3719669" y="1503336"/>
                </a:cubicBezTo>
                <a:cubicBezTo>
                  <a:pt x="3573711" y="1515013"/>
                  <a:pt x="3191430" y="1529220"/>
                  <a:pt x="3068740" y="1534332"/>
                </a:cubicBezTo>
                <a:cubicBezTo>
                  <a:pt x="2961039" y="1545103"/>
                  <a:pt x="2936032" y="1540049"/>
                  <a:pt x="2851764" y="1565329"/>
                </a:cubicBezTo>
                <a:cubicBezTo>
                  <a:pt x="2820469" y="1574718"/>
                  <a:pt x="2789771" y="1585994"/>
                  <a:pt x="2758774" y="1596326"/>
                </a:cubicBezTo>
                <a:cubicBezTo>
                  <a:pt x="2743276" y="1601492"/>
                  <a:pt x="2728298" y="1608620"/>
                  <a:pt x="2712279" y="1611824"/>
                </a:cubicBezTo>
                <a:cubicBezTo>
                  <a:pt x="2573788" y="1639522"/>
                  <a:pt x="2661039" y="1625134"/>
                  <a:pt x="2448808" y="1642820"/>
                </a:cubicBezTo>
                <a:cubicBezTo>
                  <a:pt x="2422977" y="1647986"/>
                  <a:pt x="2397300" y="1653988"/>
                  <a:pt x="2371316" y="1658319"/>
                </a:cubicBezTo>
                <a:cubicBezTo>
                  <a:pt x="2335283" y="1664325"/>
                  <a:pt x="2298648" y="1666653"/>
                  <a:pt x="2262828" y="1673817"/>
                </a:cubicBezTo>
                <a:cubicBezTo>
                  <a:pt x="2127818" y="1700818"/>
                  <a:pt x="2321243" y="1679136"/>
                  <a:pt x="2154340" y="1704814"/>
                </a:cubicBezTo>
                <a:cubicBezTo>
                  <a:pt x="2108103" y="1711927"/>
                  <a:pt x="2061166" y="1713696"/>
                  <a:pt x="2014855" y="1720312"/>
                </a:cubicBezTo>
                <a:cubicBezTo>
                  <a:pt x="1881555" y="1739354"/>
                  <a:pt x="1987031" y="1727268"/>
                  <a:pt x="1890869" y="1751309"/>
                </a:cubicBezTo>
                <a:cubicBezTo>
                  <a:pt x="1865313" y="1757698"/>
                  <a:pt x="1839294" y="1762095"/>
                  <a:pt x="1813377" y="1766807"/>
                </a:cubicBezTo>
                <a:cubicBezTo>
                  <a:pt x="1782460" y="1772428"/>
                  <a:pt x="1750874" y="1774684"/>
                  <a:pt x="1720388" y="1782305"/>
                </a:cubicBezTo>
                <a:cubicBezTo>
                  <a:pt x="1688690" y="1790230"/>
                  <a:pt x="1658395" y="1802970"/>
                  <a:pt x="1627398" y="1813302"/>
                </a:cubicBezTo>
                <a:lnTo>
                  <a:pt x="1394923" y="1890793"/>
                </a:lnTo>
                <a:cubicBezTo>
                  <a:pt x="1394918" y="1890795"/>
                  <a:pt x="1301939" y="1921789"/>
                  <a:pt x="1301933" y="1921790"/>
                </a:cubicBezTo>
                <a:cubicBezTo>
                  <a:pt x="1121053" y="1941887"/>
                  <a:pt x="1208869" y="1931485"/>
                  <a:pt x="1038462" y="1952787"/>
                </a:cubicBezTo>
                <a:cubicBezTo>
                  <a:pt x="998487" y="1947076"/>
                  <a:pt x="926757" y="1943429"/>
                  <a:pt x="883479" y="1921790"/>
                </a:cubicBezTo>
                <a:cubicBezTo>
                  <a:pt x="807717" y="1883909"/>
                  <a:pt x="868402" y="1894773"/>
                  <a:pt x="790489" y="1875295"/>
                </a:cubicBezTo>
                <a:cubicBezTo>
                  <a:pt x="764934" y="1868906"/>
                  <a:pt x="738412" y="1866728"/>
                  <a:pt x="712998" y="1859797"/>
                </a:cubicBezTo>
                <a:cubicBezTo>
                  <a:pt x="681476" y="1851200"/>
                  <a:pt x="620008" y="1828800"/>
                  <a:pt x="620008" y="1828800"/>
                </a:cubicBezTo>
                <a:cubicBezTo>
                  <a:pt x="548953" y="1722217"/>
                  <a:pt x="569796" y="1771151"/>
                  <a:pt x="542516" y="1689315"/>
                </a:cubicBezTo>
                <a:cubicBezTo>
                  <a:pt x="537350" y="1653152"/>
                  <a:pt x="540585" y="1614744"/>
                  <a:pt x="527018" y="1580827"/>
                </a:cubicBezTo>
                <a:cubicBezTo>
                  <a:pt x="518878" y="1560477"/>
                  <a:pt x="494554" y="1551170"/>
                  <a:pt x="480523" y="1534332"/>
                </a:cubicBezTo>
                <a:cubicBezTo>
                  <a:pt x="468599" y="1520023"/>
                  <a:pt x="459859" y="1503335"/>
                  <a:pt x="449527" y="1487837"/>
                </a:cubicBezTo>
                <a:cubicBezTo>
                  <a:pt x="403032" y="1493003"/>
                  <a:pt x="356187" y="1495645"/>
                  <a:pt x="310042" y="1503336"/>
                </a:cubicBezTo>
                <a:cubicBezTo>
                  <a:pt x="293928" y="1506022"/>
                  <a:pt x="279566" y="1515630"/>
                  <a:pt x="263547" y="1518834"/>
                </a:cubicBezTo>
                <a:cubicBezTo>
                  <a:pt x="227727" y="1525998"/>
                  <a:pt x="191222" y="1529166"/>
                  <a:pt x="155059" y="1534332"/>
                </a:cubicBezTo>
                <a:cubicBezTo>
                  <a:pt x="134395" y="1529166"/>
                  <a:pt x="110789" y="1530649"/>
                  <a:pt x="93066" y="1518834"/>
                </a:cubicBezTo>
                <a:cubicBezTo>
                  <a:pt x="59752" y="1496625"/>
                  <a:pt x="62043" y="1456788"/>
                  <a:pt x="46571" y="1425844"/>
                </a:cubicBezTo>
                <a:cubicBezTo>
                  <a:pt x="38241" y="1409184"/>
                  <a:pt x="25906" y="1394847"/>
                  <a:pt x="15574" y="1379349"/>
                </a:cubicBezTo>
                <a:cubicBezTo>
                  <a:pt x="10408" y="1353519"/>
                  <a:pt x="76" y="1328200"/>
                  <a:pt x="76" y="1301858"/>
                </a:cubicBezTo>
                <a:cubicBezTo>
                  <a:pt x="76" y="1229348"/>
                  <a:pt x="-2012" y="1155226"/>
                  <a:pt x="15574" y="1084881"/>
                </a:cubicBezTo>
                <a:cubicBezTo>
                  <a:pt x="24609" y="1048740"/>
                  <a:pt x="42226" y="1003673"/>
                  <a:pt x="77567" y="991892"/>
                </a:cubicBezTo>
                <a:cubicBezTo>
                  <a:pt x="199216" y="951342"/>
                  <a:pt x="144915" y="963281"/>
                  <a:pt x="279045" y="945397"/>
                </a:cubicBezTo>
                <a:cubicBezTo>
                  <a:pt x="320330" y="939892"/>
                  <a:pt x="361569" y="933847"/>
                  <a:pt x="403032" y="929898"/>
                </a:cubicBezTo>
                <a:cubicBezTo>
                  <a:pt x="470086" y="923512"/>
                  <a:pt x="537351" y="919566"/>
                  <a:pt x="604510" y="914400"/>
                </a:cubicBezTo>
                <a:lnTo>
                  <a:pt x="697499" y="898902"/>
                </a:lnTo>
                <a:cubicBezTo>
                  <a:pt x="723416" y="894190"/>
                  <a:pt x="748687" y="884825"/>
                  <a:pt x="774991" y="883403"/>
                </a:cubicBezTo>
                <a:cubicBezTo>
                  <a:pt x="940146" y="874476"/>
                  <a:pt x="1105622" y="873071"/>
                  <a:pt x="1270937" y="867905"/>
                </a:cubicBezTo>
                <a:cubicBezTo>
                  <a:pt x="1322598" y="862739"/>
                  <a:pt x="1374605" y="860301"/>
                  <a:pt x="1425920" y="852407"/>
                </a:cubicBezTo>
                <a:cubicBezTo>
                  <a:pt x="1442067" y="849923"/>
                  <a:pt x="1456222" y="839068"/>
                  <a:pt x="1472415" y="836909"/>
                </a:cubicBezTo>
                <a:cubicBezTo>
                  <a:pt x="1534077" y="828687"/>
                  <a:pt x="1596401" y="826576"/>
                  <a:pt x="1658394" y="821410"/>
                </a:cubicBezTo>
                <a:cubicBezTo>
                  <a:pt x="1673892" y="816244"/>
                  <a:pt x="1689181" y="810400"/>
                  <a:pt x="1704889" y="805912"/>
                </a:cubicBezTo>
                <a:cubicBezTo>
                  <a:pt x="1940274" y="738660"/>
                  <a:pt x="2124284" y="781904"/>
                  <a:pt x="2417811" y="774915"/>
                </a:cubicBezTo>
                <a:cubicBezTo>
                  <a:pt x="2428143" y="759417"/>
                  <a:pt x="2435637" y="741591"/>
                  <a:pt x="2448808" y="728420"/>
                </a:cubicBezTo>
                <a:cubicBezTo>
                  <a:pt x="2531951" y="645278"/>
                  <a:pt x="2714884" y="685867"/>
                  <a:pt x="2789771" y="681926"/>
                </a:cubicBezTo>
                <a:cubicBezTo>
                  <a:pt x="2945699" y="642942"/>
                  <a:pt x="2795035" y="676545"/>
                  <a:pt x="3115235" y="650929"/>
                </a:cubicBezTo>
                <a:cubicBezTo>
                  <a:pt x="3156753" y="647608"/>
                  <a:pt x="3197892" y="640597"/>
                  <a:pt x="3239221" y="635431"/>
                </a:cubicBezTo>
                <a:cubicBezTo>
                  <a:pt x="3254719" y="625099"/>
                  <a:pt x="3268695" y="611999"/>
                  <a:pt x="3285716" y="604434"/>
                </a:cubicBezTo>
                <a:cubicBezTo>
                  <a:pt x="3315573" y="591164"/>
                  <a:pt x="3351520" y="591561"/>
                  <a:pt x="3378706" y="573437"/>
                </a:cubicBezTo>
                <a:cubicBezTo>
                  <a:pt x="3394204" y="563105"/>
                  <a:pt x="3407051" y="546629"/>
                  <a:pt x="3425201" y="542441"/>
                </a:cubicBezTo>
                <a:cubicBezTo>
                  <a:pt x="3483286" y="529037"/>
                  <a:pt x="3840880" y="511607"/>
                  <a:pt x="3843655" y="511444"/>
                </a:cubicBezTo>
                <a:cubicBezTo>
                  <a:pt x="3864320" y="506278"/>
                  <a:pt x="3889016" y="509252"/>
                  <a:pt x="3905649" y="495946"/>
                </a:cubicBezTo>
                <a:cubicBezTo>
                  <a:pt x="3918406" y="485741"/>
                  <a:pt x="3913841" y="464063"/>
                  <a:pt x="3921147" y="449451"/>
                </a:cubicBezTo>
                <a:cubicBezTo>
                  <a:pt x="3935442" y="420860"/>
                  <a:pt x="3972930" y="373600"/>
                  <a:pt x="3998638" y="356461"/>
                </a:cubicBezTo>
                <a:cubicBezTo>
                  <a:pt x="4011976" y="347569"/>
                  <a:pt x="4098864" y="327530"/>
                  <a:pt x="4107127" y="325464"/>
                </a:cubicBezTo>
                <a:cubicBezTo>
                  <a:pt x="4217928" y="251597"/>
                  <a:pt x="4083516" y="330524"/>
                  <a:pt x="4324103" y="278970"/>
                </a:cubicBezTo>
                <a:cubicBezTo>
                  <a:pt x="4355182" y="272310"/>
                  <a:pt x="4397026" y="218200"/>
                  <a:pt x="4417093" y="201478"/>
                </a:cubicBezTo>
                <a:cubicBezTo>
                  <a:pt x="4469652" y="157678"/>
                  <a:pt x="4452520" y="179652"/>
                  <a:pt x="4510082" y="154983"/>
                </a:cubicBezTo>
                <a:cubicBezTo>
                  <a:pt x="4623546" y="106356"/>
                  <a:pt x="4519774" y="137063"/>
                  <a:pt x="4634069" y="108488"/>
                </a:cubicBezTo>
                <a:cubicBezTo>
                  <a:pt x="4765983" y="20546"/>
                  <a:pt x="4690034" y="50609"/>
                  <a:pt x="4866543" y="30997"/>
                </a:cubicBezTo>
                <a:cubicBezTo>
                  <a:pt x="5018876" y="-7088"/>
                  <a:pt x="4839226" y="30997"/>
                  <a:pt x="5145513" y="30997"/>
                </a:cubicBezTo>
                <a:cubicBezTo>
                  <a:pt x="5204764" y="30997"/>
                  <a:pt x="5549210" y="5482"/>
                  <a:pt x="5625960" y="0"/>
                </a:cubicBezTo>
                <a:cubicBezTo>
                  <a:pt x="5656957" y="5166"/>
                  <a:pt x="5688274" y="8681"/>
                  <a:pt x="5718950" y="15498"/>
                </a:cubicBezTo>
                <a:cubicBezTo>
                  <a:pt x="5734898" y="19042"/>
                  <a:pt x="5749298" y="28513"/>
                  <a:pt x="5765445" y="30997"/>
                </a:cubicBezTo>
                <a:cubicBezTo>
                  <a:pt x="5816760" y="38892"/>
                  <a:pt x="5868767" y="41329"/>
                  <a:pt x="5920428" y="46495"/>
                </a:cubicBezTo>
                <a:cubicBezTo>
                  <a:pt x="5945788" y="63402"/>
                  <a:pt x="5993224" y="86416"/>
                  <a:pt x="5997920" y="123987"/>
                </a:cubicBezTo>
                <a:cubicBezTo>
                  <a:pt x="6001187" y="150126"/>
                  <a:pt x="5988810" y="175923"/>
                  <a:pt x="5982421" y="201478"/>
                </a:cubicBezTo>
                <a:cubicBezTo>
                  <a:pt x="5978459" y="217327"/>
                  <a:pt x="5978475" y="236421"/>
                  <a:pt x="5966923" y="247973"/>
                </a:cubicBezTo>
                <a:cubicBezTo>
                  <a:pt x="5955371" y="259525"/>
                  <a:pt x="5935926" y="258305"/>
                  <a:pt x="5920428" y="263471"/>
                </a:cubicBezTo>
                <a:lnTo>
                  <a:pt x="5827438" y="325464"/>
                </a:lnTo>
                <a:cubicBezTo>
                  <a:pt x="5791736" y="349265"/>
                  <a:pt x="5777227" y="364829"/>
                  <a:pt x="5734449" y="371959"/>
                </a:cubicBezTo>
                <a:cubicBezTo>
                  <a:pt x="5688304" y="379650"/>
                  <a:pt x="5641459" y="382292"/>
                  <a:pt x="5594964" y="387458"/>
                </a:cubicBezTo>
                <a:cubicBezTo>
                  <a:pt x="5579466" y="392624"/>
                  <a:pt x="5564177" y="398468"/>
                  <a:pt x="5548469" y="402956"/>
                </a:cubicBezTo>
                <a:cubicBezTo>
                  <a:pt x="5527988" y="408808"/>
                  <a:pt x="5535554" y="415871"/>
                  <a:pt x="5532971" y="418454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/>
          <p:cNvSpPr txBox="1"/>
          <p:nvPr/>
        </p:nvSpPr>
        <p:spPr>
          <a:xfrm>
            <a:off x="762000" y="838200"/>
            <a:ext cx="434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Thanks!</a:t>
            </a:r>
            <a:endParaRPr lang="en-CA" sz="32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80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Art Stock</a:t>
            </a:r>
          </a:p>
          <a:p>
            <a:r>
              <a:rPr lang="en-CA" dirty="0" smtClean="0"/>
              <a:t>Forest Entomologist</a:t>
            </a:r>
          </a:p>
          <a:p>
            <a:r>
              <a:rPr lang="en-CA" dirty="0" smtClean="0"/>
              <a:t>MFLNRO, Kootenay-Boundary Region</a:t>
            </a:r>
          </a:p>
          <a:p>
            <a:r>
              <a:rPr lang="en-CA" dirty="0" smtClean="0"/>
              <a:t>250-354-6911</a:t>
            </a:r>
          </a:p>
          <a:p>
            <a:r>
              <a:rPr lang="en-CA" dirty="0" smtClean="0"/>
              <a:t>art.stock@gov.bc.ca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031905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81400" y="914400"/>
            <a:ext cx="1676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?s</a:t>
            </a:r>
            <a:endParaRPr lang="en-CA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19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649637"/>
            <a:ext cx="3657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55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57200"/>
            <a:ext cx="8305800" cy="556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668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592580"/>
            <a:ext cx="5486400" cy="367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39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600200"/>
            <a:ext cx="5486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472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0333" y="0"/>
            <a:ext cx="102446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7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685800"/>
          </a:xfrm>
        </p:spPr>
        <p:txBody>
          <a:bodyPr/>
          <a:lstStyle/>
          <a:p>
            <a:r>
              <a:rPr lang="en-CA" sz="2400" dirty="0"/>
              <a:t>Proposed approach, bark beetles – draft ground survey form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5962824"/>
              </p:ext>
            </p:extLst>
          </p:nvPr>
        </p:nvGraphicFramePr>
        <p:xfrm>
          <a:off x="457199" y="761990"/>
          <a:ext cx="8534401" cy="63616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06231"/>
                <a:gridCol w="954949"/>
                <a:gridCol w="1114103"/>
                <a:gridCol w="1469558"/>
                <a:gridCol w="1236127"/>
                <a:gridCol w="1255580"/>
                <a:gridCol w="1497853"/>
              </a:tblGrid>
              <a:tr h="104502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Tree #</a:t>
                      </a:r>
                      <a:endParaRPr lang="en-CA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>
                          <a:effectLst/>
                        </a:rPr>
                        <a:t>Spp</a:t>
                      </a:r>
                      <a:endParaRPr lang="en-CA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DBH</a:t>
                      </a:r>
                      <a:endParaRPr lang="en-CA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Beetle attack code</a:t>
                      </a:r>
                      <a:endParaRPr lang="en-CA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Crown scorch %</a:t>
                      </a:r>
                      <a:endParaRPr lang="en-CA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Bark </a:t>
                      </a:r>
                      <a:r>
                        <a:rPr lang="en-US" sz="2400" dirty="0" smtClean="0">
                          <a:effectLst/>
                        </a:rPr>
                        <a:t>Char</a:t>
                      </a:r>
                      <a:endParaRPr lang="en-CA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Bark Char % circumference</a:t>
                      </a:r>
                      <a:endParaRPr lang="en-CA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2657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en-C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C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524000" y="3555087"/>
            <a:ext cx="7315200" cy="2308324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Plot _____Type _____ GPS #____</a:t>
            </a:r>
            <a:r>
              <a:rPr kumimoji="0" lang="en-US" altLang="en-US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Crew:___Date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: ______</a:t>
            </a:r>
            <a:endParaRPr kumimoji="0" lang="en-CA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Elevation ____</a:t>
            </a:r>
            <a:r>
              <a:rPr kumimoji="0" lang="en-US" altLang="en-US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Aspect___Slope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(U/D%) _______</a:t>
            </a:r>
            <a:endParaRPr kumimoji="0" lang="en-CA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Surrounding area similar to plot: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	&lt; ½ ha     ½-2 ha    2-5 ha    &gt;5 ha</a:t>
            </a:r>
            <a:endParaRPr kumimoji="0" lang="en-CA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Ground char  0  1  2  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Vegetation burn severity   0  1  2  3  4</a:t>
            </a:r>
            <a:endParaRPr kumimoji="0" lang="en-CA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07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CA" sz="2800" dirty="0"/>
              <a:t>Proposed </a:t>
            </a:r>
            <a:r>
              <a:rPr lang="en-CA" sz="2800" dirty="0" smtClean="0"/>
              <a:t>approach, bark beetles </a:t>
            </a:r>
            <a:r>
              <a:rPr lang="en-CA" sz="2800" dirty="0"/>
              <a:t>– draft ground survey form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7965514"/>
              </p:ext>
            </p:extLst>
          </p:nvPr>
        </p:nvGraphicFramePr>
        <p:xfrm>
          <a:off x="381000" y="1219200"/>
          <a:ext cx="8458200" cy="4709160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1905000"/>
                <a:gridCol w="6553200"/>
              </a:tblGrid>
              <a:tr h="541019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Vegetation </a:t>
                      </a:r>
                      <a:r>
                        <a:rPr lang="en-US" sz="2400" smtClean="0">
                          <a:effectLst/>
                        </a:rPr>
                        <a:t>burn severity </a:t>
                      </a:r>
                      <a:r>
                        <a:rPr lang="en-US" sz="2400" dirty="0">
                          <a:effectLst/>
                        </a:rPr>
                        <a:t>class</a:t>
                      </a:r>
                      <a:endParaRPr lang="en-CA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90678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0 unburned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Green unburned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820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 Low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Canopy unburned, trunks partially burned, </a:t>
                      </a:r>
                      <a:r>
                        <a:rPr lang="en-US" sz="2400" dirty="0" smtClean="0">
                          <a:effectLst/>
                        </a:rPr>
                        <a:t>understory </a:t>
                      </a:r>
                      <a:r>
                        <a:rPr lang="en-US" sz="2400" dirty="0">
                          <a:effectLst/>
                        </a:rPr>
                        <a:t>lightly or patchily burned. Green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820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 Moderate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Trees burned and dead, scorched needles remain on canopy trees, </a:t>
                      </a:r>
                      <a:r>
                        <a:rPr lang="en-US" sz="2400" dirty="0" smtClean="0">
                          <a:effectLst/>
                        </a:rPr>
                        <a:t>understory </a:t>
                      </a:r>
                      <a:r>
                        <a:rPr lang="en-US" sz="2400" dirty="0">
                          <a:effectLst/>
                        </a:rPr>
                        <a:t>burned and blackened. Red/brown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0820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 High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Canopy trees blackened (charred) and dead, needles consumed, </a:t>
                      </a:r>
                      <a:r>
                        <a:rPr lang="en-US" sz="2400" dirty="0" smtClean="0">
                          <a:effectLst/>
                        </a:rPr>
                        <a:t>understory </a:t>
                      </a:r>
                      <a:r>
                        <a:rPr lang="en-US" sz="2400" dirty="0">
                          <a:effectLst/>
                        </a:rPr>
                        <a:t>burned. Black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925763" y="331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03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6603391"/>
              </p:ext>
            </p:extLst>
          </p:nvPr>
        </p:nvGraphicFramePr>
        <p:xfrm>
          <a:off x="228600" y="1371598"/>
          <a:ext cx="8534400" cy="494151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905000"/>
                <a:gridCol w="6629400"/>
              </a:tblGrid>
              <a:tr h="685802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dirty="0" smtClean="0">
                          <a:effectLst/>
                        </a:rPr>
                        <a:t>Bark </a:t>
                      </a:r>
                      <a:r>
                        <a:rPr lang="en-CA" sz="2400" dirty="0">
                          <a:effectLst/>
                        </a:rPr>
                        <a:t>char code and Bark appearance</a:t>
                      </a:r>
                      <a:endParaRPr lang="en-CA" sz="2400" b="1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dirty="0">
                          <a:effectLst/>
                        </a:rPr>
                        <a:t>0. Unburned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dirty="0">
                          <a:effectLst/>
                        </a:rPr>
                        <a:t>No char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228581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dirty="0">
                          <a:effectLst/>
                        </a:rPr>
                        <a:t>1. Light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dirty="0">
                          <a:effectLst/>
                        </a:rPr>
                        <a:t>Evidence of light scorching; can still identify species based on bark characteristics; bark is not completely blackened; edges of bark plates charred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80584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dirty="0">
                          <a:effectLst/>
                        </a:rPr>
                        <a:t>2. Moderate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dirty="0">
                          <a:effectLst/>
                        </a:rPr>
                        <a:t>Bark is uniformly black except possibly some inner fissures; species bark characteristics still discernable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80584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dirty="0">
                          <a:effectLst/>
                        </a:rPr>
                        <a:t>3. Deep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dirty="0">
                          <a:effectLst/>
                        </a:rPr>
                        <a:t>Bark is uniformly black, some species bark characteristics still discernable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80584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dirty="0">
                          <a:effectLst/>
                        </a:rPr>
                        <a:t>4. Very deep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dirty="0">
                          <a:effectLst/>
                        </a:rPr>
                        <a:t>Bark has been burned into, but not necessarily to the wood; outer bark species characteristics are </a:t>
                      </a:r>
                      <a:r>
                        <a:rPr lang="en-CA" sz="2400" dirty="0" smtClean="0">
                          <a:effectLst/>
                        </a:rPr>
                        <a:t>lost.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Calibri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CA" sz="2800" dirty="0"/>
              <a:t>Proposed </a:t>
            </a:r>
            <a:r>
              <a:rPr lang="en-CA" sz="2800" dirty="0" smtClean="0"/>
              <a:t>approach, bark beetles </a:t>
            </a:r>
            <a:r>
              <a:rPr lang="en-CA" sz="2800" dirty="0"/>
              <a:t>– draft ground survey form</a:t>
            </a:r>
          </a:p>
        </p:txBody>
      </p:sp>
    </p:spTree>
    <p:extLst>
      <p:ext uri="{BB962C8B-B14F-4D97-AF65-F5344CB8AC3E}">
        <p14:creationId xmlns:p14="http://schemas.microsoft.com/office/powerpoint/2010/main" val="217822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0101469"/>
              </p:ext>
            </p:extLst>
          </p:nvPr>
        </p:nvGraphicFramePr>
        <p:xfrm>
          <a:off x="152400" y="1143000"/>
          <a:ext cx="8763000" cy="5163673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1981200"/>
                <a:gridCol w="6781800"/>
              </a:tblGrid>
              <a:tr h="445599"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dirty="0" smtClean="0">
                          <a:effectLst/>
                        </a:rPr>
                        <a:t>Ground </a:t>
                      </a:r>
                      <a:r>
                        <a:rPr lang="en-CA" sz="2400" dirty="0">
                          <a:effectLst/>
                        </a:rPr>
                        <a:t>char class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68685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>
                          <a:effectLst/>
                        </a:rPr>
                        <a:t>0.</a:t>
                      </a:r>
                      <a:br>
                        <a:rPr lang="en-CA" sz="2400">
                          <a:effectLst/>
                        </a:rPr>
                      </a:br>
                      <a:r>
                        <a:rPr lang="en-CA" sz="2400">
                          <a:effectLst/>
                        </a:rPr>
                        <a:t>Unburned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dirty="0">
                          <a:effectLst/>
                        </a:rPr>
                        <a:t>The fire did not burn on the forest floor</a:t>
                      </a:r>
                      <a:r>
                        <a:rPr lang="en-CA" sz="2400" dirty="0" smtClean="0">
                          <a:effectLst/>
                        </a:rPr>
                        <a:t>.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95648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>
                          <a:effectLst/>
                        </a:rPr>
                        <a:t>1.Light ground char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dirty="0">
                          <a:effectLst/>
                        </a:rPr>
                        <a:t>Leaf litter is charred or consumed. </a:t>
                      </a:r>
                      <a:r>
                        <a:rPr lang="en-CA" sz="2400" dirty="0" smtClean="0">
                          <a:effectLst/>
                        </a:rPr>
                        <a:t>Some </a:t>
                      </a:r>
                      <a:r>
                        <a:rPr lang="en-CA" sz="2400" dirty="0">
                          <a:effectLst/>
                        </a:rPr>
                        <a:t>small twigs and much of the branch wood remain</a:t>
                      </a:r>
                      <a:r>
                        <a:rPr lang="en-CA" sz="2400" dirty="0" smtClean="0">
                          <a:effectLst/>
                        </a:rPr>
                        <a:t>.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24767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>
                          <a:effectLst/>
                        </a:rPr>
                        <a:t>2.Moderate ground char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dirty="0" smtClean="0">
                          <a:effectLst/>
                        </a:rPr>
                        <a:t>Duff </a:t>
                      </a:r>
                      <a:r>
                        <a:rPr lang="en-CA" sz="2400" dirty="0">
                          <a:effectLst/>
                        </a:rPr>
                        <a:t>is deeply charred or </a:t>
                      </a:r>
                      <a:r>
                        <a:rPr lang="en-CA" sz="2400" dirty="0" smtClean="0">
                          <a:effectLst/>
                        </a:rPr>
                        <a:t>consumed.  No </a:t>
                      </a:r>
                      <a:r>
                        <a:rPr lang="en-CA" sz="2400" dirty="0">
                          <a:effectLst/>
                        </a:rPr>
                        <a:t>foliage or twigs remain.  Logs are deeply charred</a:t>
                      </a:r>
                      <a:r>
                        <a:rPr lang="en-CA" sz="2400" dirty="0" smtClean="0">
                          <a:effectLst/>
                        </a:rPr>
                        <a:t>. </a:t>
                      </a:r>
                      <a:r>
                        <a:rPr lang="en-CA" sz="2400" dirty="0">
                          <a:effectLst/>
                        </a:rPr>
                        <a:t>Burned-out stump holes occur.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78239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>
                          <a:effectLst/>
                        </a:rPr>
                        <a:t>3.Deep ground char</a:t>
                      </a:r>
                      <a:endParaRPr lang="en-CA" sz="240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2400" dirty="0">
                          <a:effectLst/>
                        </a:rPr>
                        <a:t>Litter and duff are completely consumed, top layer of mineral soil is visibly altered, often reddish</a:t>
                      </a:r>
                      <a:r>
                        <a:rPr lang="en-CA" sz="2400" dirty="0" smtClean="0">
                          <a:effectLst/>
                        </a:rPr>
                        <a:t>. Sound </a:t>
                      </a:r>
                      <a:r>
                        <a:rPr lang="en-CA" sz="2400" dirty="0">
                          <a:effectLst/>
                        </a:rPr>
                        <a:t>logs are deeply </a:t>
                      </a:r>
                      <a:r>
                        <a:rPr lang="en-CA" sz="2400" dirty="0" smtClean="0">
                          <a:effectLst/>
                        </a:rPr>
                        <a:t>charred.</a:t>
                      </a:r>
                      <a:endParaRPr lang="en-CA" sz="24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44562"/>
          </a:xfrm>
        </p:spPr>
        <p:txBody>
          <a:bodyPr/>
          <a:lstStyle/>
          <a:p>
            <a:r>
              <a:rPr lang="en-CA" sz="2800" dirty="0"/>
              <a:t>Proposed </a:t>
            </a:r>
            <a:r>
              <a:rPr lang="en-CA" sz="2800" dirty="0" smtClean="0"/>
              <a:t>approach, bark beetles </a:t>
            </a:r>
            <a:r>
              <a:rPr lang="en-CA" sz="2800" dirty="0"/>
              <a:t>– draft ground survey form</a:t>
            </a:r>
          </a:p>
        </p:txBody>
      </p:sp>
    </p:spTree>
    <p:extLst>
      <p:ext uri="{BB962C8B-B14F-4D97-AF65-F5344CB8AC3E}">
        <p14:creationId xmlns:p14="http://schemas.microsoft.com/office/powerpoint/2010/main" val="356659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2">
      <a:majorFont>
        <a:latin typeface="Rockwel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1790</TotalTime>
  <Words>1163</Words>
  <Application>Microsoft Office PowerPoint</Application>
  <PresentationFormat>On-screen Show (4:3)</PresentationFormat>
  <Paragraphs>372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Default Design</vt:lpstr>
      <vt:lpstr>Fire and Forest health</vt:lpstr>
      <vt:lpstr>Objectives - Discussion</vt:lpstr>
      <vt:lpstr>PowerPoint Presentation</vt:lpstr>
      <vt:lpstr>What are the factors determining impact?</vt:lpstr>
      <vt:lpstr>What can show up after a fire?</vt:lpstr>
      <vt:lpstr>What can show up after a fire?</vt:lpstr>
      <vt:lpstr>Possible impacts</vt:lpstr>
      <vt:lpstr>PowerPoint Presentation</vt:lpstr>
      <vt:lpstr>Rhizina root disease – Michael Murray</vt:lpstr>
      <vt:lpstr>Black Army Cutworm</vt:lpstr>
      <vt:lpstr>Black army cutworm - opportunities to assess risk</vt:lpstr>
      <vt:lpstr>PowerPoint Presentation</vt:lpstr>
      <vt:lpstr>Douglas-fir beetle Management Summary</vt:lpstr>
      <vt:lpstr>Pine beetles Management Summary</vt:lpstr>
      <vt:lpstr>Risk of damage X fire severity (?)</vt:lpstr>
      <vt:lpstr>Proposed approach</vt:lpstr>
      <vt:lpstr>PowerPoint Presentation</vt:lpstr>
      <vt:lpstr>Proposed approach</vt:lpstr>
      <vt:lpstr>Proposed approach</vt:lpstr>
      <vt:lpstr>Proposed approach</vt:lpstr>
      <vt:lpstr>What else?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Proposed approach, bark beetles – draft ground survey form</vt:lpstr>
      <vt:lpstr>Proposed approach, bark beetles – draft ground survey form</vt:lpstr>
      <vt:lpstr>Proposed approach, bark beetles – draft ground survey form</vt:lpstr>
      <vt:lpstr>Proposed approach, bark beetles – draft ground survey form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ajstock</dc:creator>
  <cp:lastModifiedBy>Stock, Arthur J FLNR:EX</cp:lastModifiedBy>
  <cp:revision>198</cp:revision>
  <dcterms:created xsi:type="dcterms:W3CDTF">2007-10-04T17:45:24Z</dcterms:created>
  <dcterms:modified xsi:type="dcterms:W3CDTF">2016-03-04T22:17:41Z</dcterms:modified>
</cp:coreProperties>
</file>